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Open Sauce Heavy" charset="1" panose="00000A00000000000000"/>
      <p:regular r:id="rId27"/>
    </p:embeddedFont>
    <p:embeddedFont>
      <p:font typeface="Open Sauce Light" charset="1" panose="00000400000000000000"/>
      <p:regular r:id="rId28"/>
    </p:embeddedFont>
    <p:embeddedFont>
      <p:font typeface="Open Sauce" charset="1" panose="00000500000000000000"/>
      <p:regular r:id="rId29"/>
    </p:embeddedFont>
    <p:embeddedFont>
      <p:font typeface="Open Sauce Bold" charset="1" panose="00000800000000000000"/>
      <p:regular r:id="rId30"/>
    </p:embeddedFont>
    <p:embeddedFont>
      <p:font typeface="Open Sauce Bold Italics" charset="1" panose="000008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73tVl4Ac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png" Type="http://schemas.openxmlformats.org/officeDocument/2006/relationships/image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8.png" Type="http://schemas.openxmlformats.org/officeDocument/2006/relationships/image"/><Relationship Id="rId8" Target="../media/image20.pn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svg" Type="http://schemas.openxmlformats.org/officeDocument/2006/relationships/image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3.png" Type="http://schemas.openxmlformats.org/officeDocument/2006/relationships/image"/><Relationship Id="rId6" Target="../media/image24.svg" Type="http://schemas.openxmlformats.org/officeDocument/2006/relationships/image"/><Relationship Id="rId7" Target="../media/image25.png" Type="http://schemas.openxmlformats.org/officeDocument/2006/relationships/image"/><Relationship Id="rId8" Target="../media/image26.svg" Type="http://schemas.openxmlformats.org/officeDocument/2006/relationships/image"/><Relationship Id="rId9" Target="../media/image2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32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5.png" Type="http://schemas.openxmlformats.org/officeDocument/2006/relationships/image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8.png" Type="http://schemas.openxmlformats.org/officeDocument/2006/relationships/image"/><Relationship Id="rId8" Target="../media/image33.png" Type="http://schemas.openxmlformats.org/officeDocument/2006/relationships/image"/><Relationship Id="rId9" Target="../media/image3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8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jpeg" Type="http://schemas.openxmlformats.org/officeDocument/2006/relationships/image"/><Relationship Id="rId3" Target="../media/VAG73tVl4Ac.mp4" Type="http://schemas.openxmlformats.org/officeDocument/2006/relationships/video"/><Relationship Id="rId4" Target="../media/VAG73tVl4Ac.mp4" Type="http://schemas.microsoft.com/office/2007/relationships/media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png" Type="http://schemas.openxmlformats.org/officeDocument/2006/relationships/image"/><Relationship Id="rId11" Target="../media/image16.png" Type="http://schemas.openxmlformats.org/officeDocument/2006/relationships/image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8.pn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977201">
            <a:off x="8302125" y="-801031"/>
            <a:ext cx="12791303" cy="9442307"/>
          </a:xfrm>
          <a:custGeom>
            <a:avLst/>
            <a:gdLst/>
            <a:ahLst/>
            <a:cxnLst/>
            <a:rect r="r" b="b" t="t" l="l"/>
            <a:pathLst>
              <a:path h="9442307" w="12791303">
                <a:moveTo>
                  <a:pt x="0" y="0"/>
                </a:moveTo>
                <a:lnTo>
                  <a:pt x="12791302" y="0"/>
                </a:lnTo>
                <a:lnTo>
                  <a:pt x="12791302" y="9442307"/>
                </a:lnTo>
                <a:lnTo>
                  <a:pt x="0" y="94423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659522">
            <a:off x="-1466084" y="-1104127"/>
            <a:ext cx="6017764" cy="3599717"/>
          </a:xfrm>
          <a:custGeom>
            <a:avLst/>
            <a:gdLst/>
            <a:ahLst/>
            <a:cxnLst/>
            <a:rect r="r" b="b" t="t" l="l"/>
            <a:pathLst>
              <a:path h="3599717" w="6017764">
                <a:moveTo>
                  <a:pt x="0" y="0"/>
                </a:moveTo>
                <a:lnTo>
                  <a:pt x="6017764" y="0"/>
                </a:lnTo>
                <a:lnTo>
                  <a:pt x="6017764" y="3599717"/>
                </a:lnTo>
                <a:lnTo>
                  <a:pt x="0" y="35997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924022" y="5188961"/>
            <a:ext cx="4716981" cy="6251420"/>
          </a:xfrm>
          <a:custGeom>
            <a:avLst/>
            <a:gdLst/>
            <a:ahLst/>
            <a:cxnLst/>
            <a:rect r="r" b="b" t="t" l="l"/>
            <a:pathLst>
              <a:path h="6251420" w="4716981">
                <a:moveTo>
                  <a:pt x="0" y="0"/>
                </a:moveTo>
                <a:lnTo>
                  <a:pt x="4716981" y="0"/>
                </a:lnTo>
                <a:lnTo>
                  <a:pt x="4716981" y="6251421"/>
                </a:lnTo>
                <a:lnTo>
                  <a:pt x="0" y="62514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7623" y="6003544"/>
            <a:ext cx="13017405" cy="5251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99"/>
              </a:lnSpc>
            </a:pPr>
            <a:r>
              <a:rPr lang="en-US" sz="9999" spc="-469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Smart Shoes for Blind People</a:t>
            </a:r>
          </a:p>
          <a:p>
            <a:pPr algn="l">
              <a:lnSpc>
                <a:spcPts val="13999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12696100" y="8626236"/>
            <a:ext cx="498714" cy="498714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1045163" y="1480091"/>
            <a:ext cx="16214137" cy="0"/>
          </a:xfrm>
          <a:prstGeom prst="line">
            <a:avLst/>
          </a:prstGeom>
          <a:ln cap="flat" w="19050">
            <a:solidFill>
              <a:srgbClr val="42424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4089987" y="7466488"/>
            <a:ext cx="4713788" cy="1973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  <a:r>
              <a:rPr lang="en-US" sz="3142" spc="-175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AI-Powered Navigation System for Visually Impaired</a:t>
            </a:r>
          </a:p>
          <a:p>
            <a:pPr algn="l">
              <a:lnSpc>
                <a:spcPts val="395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 descr="make them bold "/>
          <p:cNvSpPr txBox="true"/>
          <p:nvPr/>
        </p:nvSpPr>
        <p:spPr>
          <a:xfrm rot="0">
            <a:off x="0" y="1376575"/>
            <a:ext cx="17552590" cy="710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  <a:r>
              <a:rPr lang="en-US" b="true" sz="3673" spc="-172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Hardware Architecture</a:t>
            </a:r>
          </a:p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1. Developed a pressure-based safety subsystem using an</a:t>
            </a:r>
            <a:r>
              <a:rPr lang="en-US" sz="3673" spc="-172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HX711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l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ad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ll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amplifier to monitor foot–ground contact stability in real time.</a:t>
            </a:r>
          </a:p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 2. Implemented slip detection logic based on sudden pressure drops and loss of stable contact, enabling early detection of slippery surfaces. </a:t>
            </a:r>
          </a:p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</a:p>
          <a:p>
            <a:pPr algn="ctr">
              <a:lnSpc>
                <a:spcPts val="5143"/>
              </a:lnSpc>
              <a:spcBef>
                <a:spcPct val="0"/>
              </a:spcBef>
            </a:pP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3. De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g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 a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 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apt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ve 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ound feedb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ck s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ys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tem with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non-blocking audio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atterns to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commun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ca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obstacle proximity, slip warnings, and emergency states without visual dependency.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6746" y="9020968"/>
            <a:ext cx="2420337" cy="802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Shipulin</a:t>
            </a:r>
          </a:p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Arslan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242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13623">
            <a:off x="6346841" y="-1712143"/>
            <a:ext cx="14118808" cy="9138719"/>
          </a:xfrm>
          <a:custGeom>
            <a:avLst/>
            <a:gdLst/>
            <a:ahLst/>
            <a:cxnLst/>
            <a:rect r="r" b="b" t="t" l="l"/>
            <a:pathLst>
              <a:path h="9138719" w="14118808">
                <a:moveTo>
                  <a:pt x="0" y="0"/>
                </a:moveTo>
                <a:lnTo>
                  <a:pt x="14118808" y="0"/>
                </a:lnTo>
                <a:lnTo>
                  <a:pt x="14118808" y="9138719"/>
                </a:lnTo>
                <a:lnTo>
                  <a:pt x="0" y="91387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18663" y="4029905"/>
            <a:ext cx="17683768" cy="0"/>
          </a:xfrm>
          <a:prstGeom prst="line">
            <a:avLst/>
          </a:prstGeom>
          <a:ln cap="flat" w="57150">
            <a:solidFill>
              <a:srgbClr val="D0D7DD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981077" y="3578182"/>
            <a:ext cx="2894965" cy="941546"/>
            <a:chOff x="0" y="0"/>
            <a:chExt cx="762460" cy="24797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62460" cy="247979"/>
            </a:xfrm>
            <a:custGeom>
              <a:avLst/>
              <a:gdLst/>
              <a:ahLst/>
              <a:cxnLst/>
              <a:rect r="r" b="b" t="t" l="l"/>
              <a:pathLst>
                <a:path h="247979" w="762460">
                  <a:moveTo>
                    <a:pt x="123990" y="0"/>
                  </a:moveTo>
                  <a:lnTo>
                    <a:pt x="638470" y="0"/>
                  </a:lnTo>
                  <a:cubicBezTo>
                    <a:pt x="706948" y="0"/>
                    <a:pt x="762460" y="55512"/>
                    <a:pt x="762460" y="123990"/>
                  </a:cubicBezTo>
                  <a:lnTo>
                    <a:pt x="762460" y="123990"/>
                  </a:lnTo>
                  <a:cubicBezTo>
                    <a:pt x="762460" y="156874"/>
                    <a:pt x="749397" y="188411"/>
                    <a:pt x="726144" y="211663"/>
                  </a:cubicBezTo>
                  <a:cubicBezTo>
                    <a:pt x="702892" y="234916"/>
                    <a:pt x="671354" y="247979"/>
                    <a:pt x="638470" y="247979"/>
                  </a:cubicBezTo>
                  <a:lnTo>
                    <a:pt x="123990" y="247979"/>
                  </a:lnTo>
                  <a:cubicBezTo>
                    <a:pt x="91106" y="247979"/>
                    <a:pt x="59568" y="234916"/>
                    <a:pt x="36316" y="211663"/>
                  </a:cubicBezTo>
                  <a:cubicBezTo>
                    <a:pt x="13063" y="188411"/>
                    <a:pt x="0" y="156874"/>
                    <a:pt x="0" y="123990"/>
                  </a:cubicBezTo>
                  <a:lnTo>
                    <a:pt x="0" y="123990"/>
                  </a:lnTo>
                  <a:cubicBezTo>
                    <a:pt x="0" y="91106"/>
                    <a:pt x="13063" y="59568"/>
                    <a:pt x="36316" y="36316"/>
                  </a:cubicBezTo>
                  <a:cubicBezTo>
                    <a:pt x="59568" y="13063"/>
                    <a:pt x="91106" y="0"/>
                    <a:pt x="12399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0CEFD">
                    <a:alpha val="100000"/>
                  </a:srgbClr>
                </a:gs>
                <a:gs pos="100000">
                  <a:srgbClr val="E4F2FF">
                    <a:alpha val="100000"/>
                  </a:srgbClr>
                </a:gs>
              </a:gsLst>
              <a:lin ang="0"/>
            </a:gra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762460" cy="276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025140" y="3578182"/>
            <a:ext cx="2894965" cy="941546"/>
            <a:chOff x="0" y="0"/>
            <a:chExt cx="762460" cy="24797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62460" cy="247979"/>
            </a:xfrm>
            <a:custGeom>
              <a:avLst/>
              <a:gdLst/>
              <a:ahLst/>
              <a:cxnLst/>
              <a:rect r="r" b="b" t="t" l="l"/>
              <a:pathLst>
                <a:path h="247979" w="762460">
                  <a:moveTo>
                    <a:pt x="123990" y="0"/>
                  </a:moveTo>
                  <a:lnTo>
                    <a:pt x="638470" y="0"/>
                  </a:lnTo>
                  <a:cubicBezTo>
                    <a:pt x="706948" y="0"/>
                    <a:pt x="762460" y="55512"/>
                    <a:pt x="762460" y="123990"/>
                  </a:cubicBezTo>
                  <a:lnTo>
                    <a:pt x="762460" y="123990"/>
                  </a:lnTo>
                  <a:cubicBezTo>
                    <a:pt x="762460" y="156874"/>
                    <a:pt x="749397" y="188411"/>
                    <a:pt x="726144" y="211663"/>
                  </a:cubicBezTo>
                  <a:cubicBezTo>
                    <a:pt x="702892" y="234916"/>
                    <a:pt x="671354" y="247979"/>
                    <a:pt x="638470" y="247979"/>
                  </a:cubicBezTo>
                  <a:lnTo>
                    <a:pt x="123990" y="247979"/>
                  </a:lnTo>
                  <a:cubicBezTo>
                    <a:pt x="91106" y="247979"/>
                    <a:pt x="59568" y="234916"/>
                    <a:pt x="36316" y="211663"/>
                  </a:cubicBezTo>
                  <a:cubicBezTo>
                    <a:pt x="13063" y="188411"/>
                    <a:pt x="0" y="156874"/>
                    <a:pt x="0" y="123990"/>
                  </a:cubicBezTo>
                  <a:lnTo>
                    <a:pt x="0" y="123990"/>
                  </a:lnTo>
                  <a:cubicBezTo>
                    <a:pt x="0" y="91106"/>
                    <a:pt x="13063" y="59568"/>
                    <a:pt x="36316" y="36316"/>
                  </a:cubicBezTo>
                  <a:cubicBezTo>
                    <a:pt x="59568" y="13063"/>
                    <a:pt x="91106" y="0"/>
                    <a:pt x="12399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0CEFD">
                    <a:alpha val="100000"/>
                  </a:srgbClr>
                </a:gs>
                <a:gs pos="100000">
                  <a:srgbClr val="E4F2FF">
                    <a:alpha val="100000"/>
                  </a:srgbClr>
                </a:gs>
              </a:gsLst>
              <a:lin ang="0"/>
            </a:gra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762460" cy="276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069203" y="3578182"/>
            <a:ext cx="2894965" cy="941546"/>
            <a:chOff x="0" y="0"/>
            <a:chExt cx="762460" cy="24797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62460" cy="247979"/>
            </a:xfrm>
            <a:custGeom>
              <a:avLst/>
              <a:gdLst/>
              <a:ahLst/>
              <a:cxnLst/>
              <a:rect r="r" b="b" t="t" l="l"/>
              <a:pathLst>
                <a:path h="247979" w="762460">
                  <a:moveTo>
                    <a:pt x="123990" y="0"/>
                  </a:moveTo>
                  <a:lnTo>
                    <a:pt x="638470" y="0"/>
                  </a:lnTo>
                  <a:cubicBezTo>
                    <a:pt x="706948" y="0"/>
                    <a:pt x="762460" y="55512"/>
                    <a:pt x="762460" y="123990"/>
                  </a:cubicBezTo>
                  <a:lnTo>
                    <a:pt x="762460" y="123990"/>
                  </a:lnTo>
                  <a:cubicBezTo>
                    <a:pt x="762460" y="156874"/>
                    <a:pt x="749397" y="188411"/>
                    <a:pt x="726144" y="211663"/>
                  </a:cubicBezTo>
                  <a:cubicBezTo>
                    <a:pt x="702892" y="234916"/>
                    <a:pt x="671354" y="247979"/>
                    <a:pt x="638470" y="247979"/>
                  </a:cubicBezTo>
                  <a:lnTo>
                    <a:pt x="123990" y="247979"/>
                  </a:lnTo>
                  <a:cubicBezTo>
                    <a:pt x="91106" y="247979"/>
                    <a:pt x="59568" y="234916"/>
                    <a:pt x="36316" y="211663"/>
                  </a:cubicBezTo>
                  <a:cubicBezTo>
                    <a:pt x="13063" y="188411"/>
                    <a:pt x="0" y="156874"/>
                    <a:pt x="0" y="123990"/>
                  </a:cubicBezTo>
                  <a:lnTo>
                    <a:pt x="0" y="123990"/>
                  </a:lnTo>
                  <a:cubicBezTo>
                    <a:pt x="0" y="91106"/>
                    <a:pt x="13063" y="59568"/>
                    <a:pt x="36316" y="36316"/>
                  </a:cubicBezTo>
                  <a:cubicBezTo>
                    <a:pt x="59568" y="13063"/>
                    <a:pt x="91106" y="0"/>
                    <a:pt x="12399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0CEFD">
                    <a:alpha val="100000"/>
                  </a:srgbClr>
                </a:gs>
                <a:gs pos="100000">
                  <a:srgbClr val="E4F2FF">
                    <a:alpha val="100000"/>
                  </a:srgbClr>
                </a:gs>
              </a:gsLst>
              <a:lin ang="0"/>
            </a:gra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762460" cy="276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113265" y="3578182"/>
            <a:ext cx="2894965" cy="941546"/>
            <a:chOff x="0" y="0"/>
            <a:chExt cx="762460" cy="24797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62460" cy="247979"/>
            </a:xfrm>
            <a:custGeom>
              <a:avLst/>
              <a:gdLst/>
              <a:ahLst/>
              <a:cxnLst/>
              <a:rect r="r" b="b" t="t" l="l"/>
              <a:pathLst>
                <a:path h="247979" w="762460">
                  <a:moveTo>
                    <a:pt x="123990" y="0"/>
                  </a:moveTo>
                  <a:lnTo>
                    <a:pt x="638470" y="0"/>
                  </a:lnTo>
                  <a:cubicBezTo>
                    <a:pt x="706948" y="0"/>
                    <a:pt x="762460" y="55512"/>
                    <a:pt x="762460" y="123990"/>
                  </a:cubicBezTo>
                  <a:lnTo>
                    <a:pt x="762460" y="123990"/>
                  </a:lnTo>
                  <a:cubicBezTo>
                    <a:pt x="762460" y="156874"/>
                    <a:pt x="749397" y="188411"/>
                    <a:pt x="726144" y="211663"/>
                  </a:cubicBezTo>
                  <a:cubicBezTo>
                    <a:pt x="702892" y="234916"/>
                    <a:pt x="671354" y="247979"/>
                    <a:pt x="638470" y="247979"/>
                  </a:cubicBezTo>
                  <a:lnTo>
                    <a:pt x="123990" y="247979"/>
                  </a:lnTo>
                  <a:cubicBezTo>
                    <a:pt x="91106" y="247979"/>
                    <a:pt x="59568" y="234916"/>
                    <a:pt x="36316" y="211663"/>
                  </a:cubicBezTo>
                  <a:cubicBezTo>
                    <a:pt x="13063" y="188411"/>
                    <a:pt x="0" y="156874"/>
                    <a:pt x="0" y="123990"/>
                  </a:cubicBezTo>
                  <a:lnTo>
                    <a:pt x="0" y="123990"/>
                  </a:lnTo>
                  <a:cubicBezTo>
                    <a:pt x="0" y="91106"/>
                    <a:pt x="13063" y="59568"/>
                    <a:pt x="36316" y="36316"/>
                  </a:cubicBezTo>
                  <a:cubicBezTo>
                    <a:pt x="59568" y="13063"/>
                    <a:pt x="91106" y="0"/>
                    <a:pt x="12399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0CEFD">
                    <a:alpha val="100000"/>
                  </a:srgbClr>
                </a:gs>
                <a:gs pos="100000">
                  <a:srgbClr val="E4F2FF">
                    <a:alpha val="100000"/>
                  </a:srgbClr>
                </a:gs>
              </a:gsLst>
              <a:lin ang="0"/>
            </a:gra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762460" cy="276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63752" y="4778595"/>
            <a:ext cx="16495548" cy="4547013"/>
            <a:chOff x="0" y="0"/>
            <a:chExt cx="4344507" cy="119756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344507" cy="1197567"/>
            </a:xfrm>
            <a:custGeom>
              <a:avLst/>
              <a:gdLst/>
              <a:ahLst/>
              <a:cxnLst/>
              <a:rect r="r" b="b" t="t" l="l"/>
              <a:pathLst>
                <a:path h="1197567" w="4344507">
                  <a:moveTo>
                    <a:pt x="37547" y="0"/>
                  </a:moveTo>
                  <a:lnTo>
                    <a:pt x="4306960" y="0"/>
                  </a:lnTo>
                  <a:cubicBezTo>
                    <a:pt x="4316918" y="0"/>
                    <a:pt x="4326468" y="3956"/>
                    <a:pt x="4333510" y="10997"/>
                  </a:cubicBezTo>
                  <a:cubicBezTo>
                    <a:pt x="4340551" y="18039"/>
                    <a:pt x="4344507" y="27589"/>
                    <a:pt x="4344507" y="37547"/>
                  </a:cubicBezTo>
                  <a:lnTo>
                    <a:pt x="4344507" y="1160021"/>
                  </a:lnTo>
                  <a:cubicBezTo>
                    <a:pt x="4344507" y="1169979"/>
                    <a:pt x="4340551" y="1179529"/>
                    <a:pt x="4333510" y="1186570"/>
                  </a:cubicBezTo>
                  <a:cubicBezTo>
                    <a:pt x="4326468" y="1193612"/>
                    <a:pt x="4316918" y="1197567"/>
                    <a:pt x="4306960" y="1197567"/>
                  </a:cubicBezTo>
                  <a:lnTo>
                    <a:pt x="37547" y="1197567"/>
                  </a:lnTo>
                  <a:cubicBezTo>
                    <a:pt x="27589" y="1197567"/>
                    <a:pt x="18039" y="1193612"/>
                    <a:pt x="10997" y="1186570"/>
                  </a:cubicBezTo>
                  <a:cubicBezTo>
                    <a:pt x="3956" y="1179529"/>
                    <a:pt x="0" y="1169979"/>
                    <a:pt x="0" y="1160021"/>
                  </a:cubicBezTo>
                  <a:lnTo>
                    <a:pt x="0" y="37547"/>
                  </a:lnTo>
                  <a:cubicBezTo>
                    <a:pt x="0" y="27589"/>
                    <a:pt x="3956" y="18039"/>
                    <a:pt x="10997" y="10997"/>
                  </a:cubicBezTo>
                  <a:cubicBezTo>
                    <a:pt x="18039" y="3956"/>
                    <a:pt x="27589" y="0"/>
                    <a:pt x="37547" y="0"/>
                  </a:cubicBezTo>
                  <a:close/>
                </a:path>
              </a:pathLst>
            </a:custGeom>
            <a:solidFill>
              <a:srgbClr val="424242"/>
            </a:solidFill>
            <a:ln w="19050" cap="rnd">
              <a:solidFill>
                <a:srgbClr val="D0D7DD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4344507" cy="1226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28700" y="6050846"/>
            <a:ext cx="3482215" cy="1699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3"/>
              </a:lnSpc>
            </a:pPr>
          </a:p>
          <a:p>
            <a:pPr algn="l">
              <a:lnSpc>
                <a:spcPts val="3443"/>
              </a:lnSpc>
            </a:pPr>
            <a:r>
              <a:rPr lang="en-US" sz="2459" spc="-11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Pressure-Based Sensing</a:t>
            </a:r>
          </a:p>
          <a:p>
            <a:pPr algn="l">
              <a:lnSpc>
                <a:spcPts val="3443"/>
              </a:lnSpc>
            </a:pPr>
          </a:p>
          <a:p>
            <a:pPr algn="l">
              <a:lnSpc>
                <a:spcPts val="3443"/>
              </a:lnSpc>
            </a:pPr>
          </a:p>
        </p:txBody>
      </p:sp>
      <p:sp>
        <p:nvSpPr>
          <p:cNvPr name="AutoShape 20" id="20"/>
          <p:cNvSpPr/>
          <p:nvPr/>
        </p:nvSpPr>
        <p:spPr>
          <a:xfrm flipH="true">
            <a:off x="8726707" y="5490280"/>
            <a:ext cx="0" cy="3462212"/>
          </a:xfrm>
          <a:prstGeom prst="line">
            <a:avLst/>
          </a:prstGeom>
          <a:ln cap="flat" w="19050">
            <a:solidFill>
              <a:srgbClr val="D0D7D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flipH="true">
            <a:off x="4731147" y="5490280"/>
            <a:ext cx="0" cy="3462212"/>
          </a:xfrm>
          <a:prstGeom prst="line">
            <a:avLst/>
          </a:prstGeom>
          <a:ln cap="flat" w="19050">
            <a:solidFill>
              <a:srgbClr val="D0D7D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12724982" y="5490280"/>
            <a:ext cx="0" cy="3462212"/>
          </a:xfrm>
          <a:prstGeom prst="line">
            <a:avLst/>
          </a:prstGeom>
          <a:ln cap="flat" w="19050">
            <a:solidFill>
              <a:srgbClr val="D0D7D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984504" y="3822810"/>
            <a:ext cx="2888111" cy="55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2"/>
              </a:lnSpc>
            </a:pPr>
            <a:r>
              <a:rPr lang="en-US" b="true" sz="4364" spc="-205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025140" y="3822810"/>
            <a:ext cx="2888111" cy="55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2"/>
              </a:lnSpc>
            </a:pPr>
            <a:r>
              <a:rPr lang="en-US" b="true" sz="4364" spc="-205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065776" y="3822810"/>
            <a:ext cx="2888111" cy="55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2"/>
              </a:lnSpc>
            </a:pPr>
            <a:r>
              <a:rPr lang="en-US" b="true" sz="4364" spc="-205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106412" y="3840040"/>
            <a:ext cx="2888111" cy="513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9"/>
              </a:lnSpc>
            </a:pPr>
            <a:r>
              <a:rPr lang="en-US" b="true" sz="3999" spc="-187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28700" y="1017210"/>
            <a:ext cx="16230600" cy="1436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27"/>
              </a:lnSpc>
            </a:pPr>
            <a:r>
              <a:rPr lang="en-US" sz="11199" spc="-526" b="true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Core Features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220497" y="6050846"/>
            <a:ext cx="3569206" cy="1271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5"/>
              </a:lnSpc>
            </a:pPr>
          </a:p>
          <a:p>
            <a:pPr algn="l">
              <a:lnSpc>
                <a:spcPts val="3415"/>
              </a:lnSpc>
            </a:pPr>
            <a:r>
              <a:rPr lang="en-US" sz="2439" spc="-114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Slip Detection Logic</a:t>
            </a:r>
          </a:p>
          <a:p>
            <a:pPr algn="l">
              <a:lnSpc>
                <a:spcPts val="3415"/>
              </a:lnSpc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8962089" y="6060371"/>
            <a:ext cx="3580982" cy="1209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9"/>
              </a:lnSpc>
            </a:pPr>
          </a:p>
          <a:p>
            <a:pPr algn="l">
              <a:lnSpc>
                <a:spcPts val="3289"/>
              </a:lnSpc>
            </a:pPr>
            <a:r>
              <a:rPr lang="en-US" sz="2349" spc="-11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Adaptive Sound Feedback</a:t>
            </a:r>
          </a:p>
          <a:p>
            <a:pPr algn="l">
              <a:lnSpc>
                <a:spcPts val="3289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3113265" y="6015153"/>
            <a:ext cx="4191542" cy="1243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8"/>
              </a:lnSpc>
            </a:pPr>
          </a:p>
          <a:p>
            <a:pPr algn="l">
              <a:lnSpc>
                <a:spcPts val="3358"/>
              </a:lnSpc>
            </a:pPr>
            <a:r>
              <a:rPr lang="en-US" sz="2398" spc="-112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Non-Blocking Safety Alerts</a:t>
            </a:r>
          </a:p>
          <a:p>
            <a:pPr algn="l">
              <a:lnSpc>
                <a:spcPts val="3358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266558" y="9544684"/>
            <a:ext cx="6738541" cy="438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9"/>
              </a:lnSpc>
            </a:pPr>
            <a:r>
              <a:rPr lang="en-US" sz="2627" spc="-123" b="true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Shipulin Arslan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 descr="make them bold "/>
          <p:cNvSpPr txBox="true"/>
          <p:nvPr/>
        </p:nvSpPr>
        <p:spPr>
          <a:xfrm rot="0">
            <a:off x="636746" y="962025"/>
            <a:ext cx="17059935" cy="11461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  <a:r>
              <a:rPr lang="en-US" b="true" sz="3629" spc="-17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Technic</a:t>
            </a:r>
            <a:r>
              <a:rPr lang="en-US" b="true" sz="3629" spc="-17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al Achievements</a:t>
            </a:r>
          </a:p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~ Implemented a pressure-based slip detect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sy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tem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sing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629" spc="-170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HX711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with real-time analysis of foot–ground contact stability.</a:t>
            </a:r>
          </a:p>
          <a:p>
            <a:pPr algn="ctr">
              <a:lnSpc>
                <a:spcPts val="5081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~ D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esigned a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n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on-blocking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s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ou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nd fe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dback a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chi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tect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ure us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in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g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629" spc="-170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millis()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to ensure continuous sensing and immediate alert response.</a:t>
            </a:r>
          </a:p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~ D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ve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oped adap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ti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v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 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au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di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 patte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ns wh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re sound frequen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y dy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na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mica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ly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ha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ng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es based on distance, surface condition, and system state.</a:t>
            </a:r>
          </a:p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</a:p>
          <a:p>
            <a:pPr algn="ctr">
              <a:lnSpc>
                <a:spcPts val="5081"/>
              </a:lnSpc>
              <a:spcBef>
                <a:spcPct val="0"/>
              </a:spcBef>
            </a:pP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~ V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isualized real-time pressure data and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s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lip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ev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ents using Serial Plotter for validation and debugging.</a:t>
            </a:r>
          </a:p>
          <a:p>
            <a:pPr algn="ctr">
              <a:lnSpc>
                <a:spcPts val="5081"/>
              </a:lnSpc>
              <a:spcBef>
                <a:spcPct val="0"/>
              </a:spcBef>
            </a:pPr>
          </a:p>
          <a:p>
            <a:pPr algn="ctr">
              <a:lnSpc>
                <a:spcPts val="5081"/>
              </a:lnSpc>
              <a:spcBef>
                <a:spcPct val="0"/>
              </a:spcBef>
            </a:pPr>
          </a:p>
          <a:p>
            <a:pPr algn="ctr">
              <a:lnSpc>
                <a:spcPts val="5081"/>
              </a:lnSpc>
              <a:spcBef>
                <a:spcPct val="0"/>
              </a:spcBef>
            </a:pPr>
          </a:p>
          <a:p>
            <a:pPr algn="ctr">
              <a:lnSpc>
                <a:spcPts val="5081"/>
              </a:lnSpc>
              <a:spcBef>
                <a:spcPct val="0"/>
              </a:spcBef>
            </a:pPr>
          </a:p>
          <a:p>
            <a:pPr algn="ctr">
              <a:lnSpc>
                <a:spcPts val="5081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36746" y="9020968"/>
            <a:ext cx="2420337" cy="802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Shipulin</a:t>
            </a:r>
          </a:p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Arslan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24022" y="5188961"/>
            <a:ext cx="4716981" cy="6251420"/>
          </a:xfrm>
          <a:custGeom>
            <a:avLst/>
            <a:gdLst/>
            <a:ahLst/>
            <a:cxnLst/>
            <a:rect r="r" b="b" t="t" l="l"/>
            <a:pathLst>
              <a:path h="6251420" w="4716981">
                <a:moveTo>
                  <a:pt x="0" y="0"/>
                </a:moveTo>
                <a:lnTo>
                  <a:pt x="4716981" y="0"/>
                </a:lnTo>
                <a:lnTo>
                  <a:pt x="4716981" y="6251421"/>
                </a:lnTo>
                <a:lnTo>
                  <a:pt x="0" y="6251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925852">
            <a:off x="-2330235" y="2657262"/>
            <a:ext cx="9386678" cy="10557613"/>
          </a:xfrm>
          <a:custGeom>
            <a:avLst/>
            <a:gdLst/>
            <a:ahLst/>
            <a:cxnLst/>
            <a:rect r="r" b="b" t="t" l="l"/>
            <a:pathLst>
              <a:path h="10557613" w="9386678">
                <a:moveTo>
                  <a:pt x="0" y="0"/>
                </a:moveTo>
                <a:lnTo>
                  <a:pt x="9386678" y="0"/>
                </a:lnTo>
                <a:lnTo>
                  <a:pt x="9386678" y="10557613"/>
                </a:lnTo>
                <a:lnTo>
                  <a:pt x="0" y="105576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343327" y="-1437860"/>
            <a:ext cx="12858845" cy="4933121"/>
          </a:xfrm>
          <a:custGeom>
            <a:avLst/>
            <a:gdLst/>
            <a:ahLst/>
            <a:cxnLst/>
            <a:rect r="r" b="b" t="t" l="l"/>
            <a:pathLst>
              <a:path h="4933121" w="12858845">
                <a:moveTo>
                  <a:pt x="0" y="0"/>
                </a:moveTo>
                <a:lnTo>
                  <a:pt x="12858845" y="0"/>
                </a:lnTo>
                <a:lnTo>
                  <a:pt x="12858845" y="4933120"/>
                </a:lnTo>
                <a:lnTo>
                  <a:pt x="0" y="49331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5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577022" y="508053"/>
            <a:ext cx="4096174" cy="4331915"/>
            <a:chOff x="0" y="0"/>
            <a:chExt cx="1078828" cy="114091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78828" cy="1140916"/>
            </a:xfrm>
            <a:custGeom>
              <a:avLst/>
              <a:gdLst/>
              <a:ahLst/>
              <a:cxnLst/>
              <a:rect r="r" b="b" t="t" l="l"/>
              <a:pathLst>
                <a:path h="1140916" w="1078828">
                  <a:moveTo>
                    <a:pt x="134193" y="0"/>
                  </a:moveTo>
                  <a:lnTo>
                    <a:pt x="944635" y="0"/>
                  </a:lnTo>
                  <a:cubicBezTo>
                    <a:pt x="980225" y="0"/>
                    <a:pt x="1014358" y="14138"/>
                    <a:pt x="1039524" y="39304"/>
                  </a:cubicBezTo>
                  <a:cubicBezTo>
                    <a:pt x="1064690" y="64470"/>
                    <a:pt x="1078828" y="98603"/>
                    <a:pt x="1078828" y="134193"/>
                  </a:cubicBezTo>
                  <a:lnTo>
                    <a:pt x="1078828" y="1006723"/>
                  </a:lnTo>
                  <a:cubicBezTo>
                    <a:pt x="1078828" y="1080836"/>
                    <a:pt x="1018748" y="1140916"/>
                    <a:pt x="944635" y="1140916"/>
                  </a:cubicBezTo>
                  <a:lnTo>
                    <a:pt x="134193" y="1140916"/>
                  </a:lnTo>
                  <a:cubicBezTo>
                    <a:pt x="98603" y="1140916"/>
                    <a:pt x="64470" y="1126778"/>
                    <a:pt x="39304" y="1101612"/>
                  </a:cubicBezTo>
                  <a:cubicBezTo>
                    <a:pt x="14138" y="1076446"/>
                    <a:pt x="0" y="1042313"/>
                    <a:pt x="0" y="1006723"/>
                  </a:cubicBezTo>
                  <a:lnTo>
                    <a:pt x="0" y="134193"/>
                  </a:lnTo>
                  <a:cubicBezTo>
                    <a:pt x="0" y="98603"/>
                    <a:pt x="14138" y="64470"/>
                    <a:pt x="39304" y="39304"/>
                  </a:cubicBezTo>
                  <a:cubicBezTo>
                    <a:pt x="64470" y="14138"/>
                    <a:pt x="98603" y="0"/>
                    <a:pt x="134193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078828" cy="1169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752000" y="5491825"/>
            <a:ext cx="4096174" cy="4331915"/>
            <a:chOff x="0" y="0"/>
            <a:chExt cx="1078828" cy="114091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78828" cy="1140916"/>
            </a:xfrm>
            <a:custGeom>
              <a:avLst/>
              <a:gdLst/>
              <a:ahLst/>
              <a:cxnLst/>
              <a:rect r="r" b="b" t="t" l="l"/>
              <a:pathLst>
                <a:path h="1140916" w="1078828">
                  <a:moveTo>
                    <a:pt x="134193" y="0"/>
                  </a:moveTo>
                  <a:lnTo>
                    <a:pt x="944635" y="0"/>
                  </a:lnTo>
                  <a:cubicBezTo>
                    <a:pt x="980225" y="0"/>
                    <a:pt x="1014358" y="14138"/>
                    <a:pt x="1039524" y="39304"/>
                  </a:cubicBezTo>
                  <a:cubicBezTo>
                    <a:pt x="1064690" y="64470"/>
                    <a:pt x="1078828" y="98603"/>
                    <a:pt x="1078828" y="134193"/>
                  </a:cubicBezTo>
                  <a:lnTo>
                    <a:pt x="1078828" y="1006723"/>
                  </a:lnTo>
                  <a:cubicBezTo>
                    <a:pt x="1078828" y="1080836"/>
                    <a:pt x="1018748" y="1140916"/>
                    <a:pt x="944635" y="1140916"/>
                  </a:cubicBezTo>
                  <a:lnTo>
                    <a:pt x="134193" y="1140916"/>
                  </a:lnTo>
                  <a:cubicBezTo>
                    <a:pt x="98603" y="1140916"/>
                    <a:pt x="64470" y="1126778"/>
                    <a:pt x="39304" y="1101612"/>
                  </a:cubicBezTo>
                  <a:cubicBezTo>
                    <a:pt x="14138" y="1076446"/>
                    <a:pt x="0" y="1042313"/>
                    <a:pt x="0" y="1006723"/>
                  </a:cubicBezTo>
                  <a:lnTo>
                    <a:pt x="0" y="134193"/>
                  </a:lnTo>
                  <a:cubicBezTo>
                    <a:pt x="0" y="98603"/>
                    <a:pt x="14138" y="64470"/>
                    <a:pt x="39304" y="39304"/>
                  </a:cubicBezTo>
                  <a:cubicBezTo>
                    <a:pt x="64470" y="14138"/>
                    <a:pt x="98603" y="0"/>
                    <a:pt x="134193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078828" cy="1169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163126" y="508053"/>
            <a:ext cx="4096174" cy="4331915"/>
            <a:chOff x="0" y="0"/>
            <a:chExt cx="1078828" cy="114091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78828" cy="1140916"/>
            </a:xfrm>
            <a:custGeom>
              <a:avLst/>
              <a:gdLst/>
              <a:ahLst/>
              <a:cxnLst/>
              <a:rect r="r" b="b" t="t" l="l"/>
              <a:pathLst>
                <a:path h="1140916" w="1078828">
                  <a:moveTo>
                    <a:pt x="134193" y="0"/>
                  </a:moveTo>
                  <a:lnTo>
                    <a:pt x="944635" y="0"/>
                  </a:lnTo>
                  <a:cubicBezTo>
                    <a:pt x="980225" y="0"/>
                    <a:pt x="1014358" y="14138"/>
                    <a:pt x="1039524" y="39304"/>
                  </a:cubicBezTo>
                  <a:cubicBezTo>
                    <a:pt x="1064690" y="64470"/>
                    <a:pt x="1078828" y="98603"/>
                    <a:pt x="1078828" y="134193"/>
                  </a:cubicBezTo>
                  <a:lnTo>
                    <a:pt x="1078828" y="1006723"/>
                  </a:lnTo>
                  <a:cubicBezTo>
                    <a:pt x="1078828" y="1080836"/>
                    <a:pt x="1018748" y="1140916"/>
                    <a:pt x="944635" y="1140916"/>
                  </a:cubicBezTo>
                  <a:lnTo>
                    <a:pt x="134193" y="1140916"/>
                  </a:lnTo>
                  <a:cubicBezTo>
                    <a:pt x="98603" y="1140916"/>
                    <a:pt x="64470" y="1126778"/>
                    <a:pt x="39304" y="1101612"/>
                  </a:cubicBezTo>
                  <a:cubicBezTo>
                    <a:pt x="14138" y="1076446"/>
                    <a:pt x="0" y="1042313"/>
                    <a:pt x="0" y="1006723"/>
                  </a:cubicBezTo>
                  <a:lnTo>
                    <a:pt x="0" y="134193"/>
                  </a:lnTo>
                  <a:cubicBezTo>
                    <a:pt x="0" y="98603"/>
                    <a:pt x="14138" y="64470"/>
                    <a:pt x="39304" y="39304"/>
                  </a:cubicBezTo>
                  <a:cubicBezTo>
                    <a:pt x="64470" y="14138"/>
                    <a:pt x="98603" y="0"/>
                    <a:pt x="134193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078828" cy="1169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843842" y="754852"/>
            <a:ext cx="3562533" cy="2740408"/>
            <a:chOff x="0" y="0"/>
            <a:chExt cx="978955" cy="75304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78955" cy="753042"/>
            </a:xfrm>
            <a:custGeom>
              <a:avLst/>
              <a:gdLst/>
              <a:ahLst/>
              <a:cxnLst/>
              <a:rect r="r" b="b" t="t" l="l"/>
              <a:pathLst>
                <a:path h="753042" w="978955">
                  <a:moveTo>
                    <a:pt x="117350" y="0"/>
                  </a:moveTo>
                  <a:lnTo>
                    <a:pt x="861605" y="0"/>
                  </a:lnTo>
                  <a:cubicBezTo>
                    <a:pt x="926416" y="0"/>
                    <a:pt x="978955" y="52539"/>
                    <a:pt x="978955" y="117350"/>
                  </a:cubicBezTo>
                  <a:lnTo>
                    <a:pt x="978955" y="635692"/>
                  </a:lnTo>
                  <a:cubicBezTo>
                    <a:pt x="978955" y="666815"/>
                    <a:pt x="966592" y="696664"/>
                    <a:pt x="944584" y="718671"/>
                  </a:cubicBezTo>
                  <a:cubicBezTo>
                    <a:pt x="922577" y="740678"/>
                    <a:pt x="892729" y="753042"/>
                    <a:pt x="861605" y="753042"/>
                  </a:cubicBezTo>
                  <a:lnTo>
                    <a:pt x="117350" y="753042"/>
                  </a:lnTo>
                  <a:cubicBezTo>
                    <a:pt x="52539" y="753042"/>
                    <a:pt x="0" y="700503"/>
                    <a:pt x="0" y="635692"/>
                  </a:cubicBezTo>
                  <a:lnTo>
                    <a:pt x="0" y="117350"/>
                  </a:lnTo>
                  <a:cubicBezTo>
                    <a:pt x="0" y="86227"/>
                    <a:pt x="12364" y="56378"/>
                    <a:pt x="34371" y="34371"/>
                  </a:cubicBezTo>
                  <a:cubicBezTo>
                    <a:pt x="56378" y="12364"/>
                    <a:pt x="86227" y="0"/>
                    <a:pt x="117350" y="0"/>
                  </a:cubicBezTo>
                  <a:close/>
                </a:path>
              </a:pathLst>
            </a:custGeom>
            <a:blipFill>
              <a:blip r:embed="rId8"/>
              <a:stretch>
                <a:fillRect l="0" t="-15715" r="0" b="-14285"/>
              </a:stretch>
            </a:blipFill>
            <a:ln w="19050" cap="rnd">
              <a:solidFill>
                <a:srgbClr val="424242"/>
              </a:solidFill>
              <a:prstDash val="solid"/>
              <a:round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1019139" y="5724966"/>
            <a:ext cx="3562533" cy="2740408"/>
            <a:chOff x="0" y="0"/>
            <a:chExt cx="978955" cy="75304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78955" cy="753042"/>
            </a:xfrm>
            <a:custGeom>
              <a:avLst/>
              <a:gdLst/>
              <a:ahLst/>
              <a:cxnLst/>
              <a:rect r="r" b="b" t="t" l="l"/>
              <a:pathLst>
                <a:path h="753042" w="978955">
                  <a:moveTo>
                    <a:pt x="117350" y="0"/>
                  </a:moveTo>
                  <a:lnTo>
                    <a:pt x="861605" y="0"/>
                  </a:lnTo>
                  <a:cubicBezTo>
                    <a:pt x="926416" y="0"/>
                    <a:pt x="978955" y="52539"/>
                    <a:pt x="978955" y="117350"/>
                  </a:cubicBezTo>
                  <a:lnTo>
                    <a:pt x="978955" y="635692"/>
                  </a:lnTo>
                  <a:cubicBezTo>
                    <a:pt x="978955" y="666815"/>
                    <a:pt x="966592" y="696664"/>
                    <a:pt x="944584" y="718671"/>
                  </a:cubicBezTo>
                  <a:cubicBezTo>
                    <a:pt x="922577" y="740678"/>
                    <a:pt x="892729" y="753042"/>
                    <a:pt x="861605" y="753042"/>
                  </a:cubicBezTo>
                  <a:lnTo>
                    <a:pt x="117350" y="753042"/>
                  </a:lnTo>
                  <a:cubicBezTo>
                    <a:pt x="52539" y="753042"/>
                    <a:pt x="0" y="700503"/>
                    <a:pt x="0" y="635692"/>
                  </a:cubicBezTo>
                  <a:lnTo>
                    <a:pt x="0" y="117350"/>
                  </a:lnTo>
                  <a:cubicBezTo>
                    <a:pt x="0" y="86227"/>
                    <a:pt x="12364" y="56378"/>
                    <a:pt x="34371" y="34371"/>
                  </a:cubicBezTo>
                  <a:cubicBezTo>
                    <a:pt x="56378" y="12364"/>
                    <a:pt x="86227" y="0"/>
                    <a:pt x="117350" y="0"/>
                  </a:cubicBezTo>
                  <a:close/>
                </a:path>
              </a:pathLst>
            </a:custGeom>
            <a:blipFill>
              <a:blip r:embed="rId9"/>
              <a:stretch>
                <a:fillRect l="-12650" t="-12790" r="-17100" b="-48296"/>
              </a:stretch>
            </a:blipFill>
            <a:ln w="19050" cap="rnd">
              <a:solidFill>
                <a:srgbClr val="424242"/>
              </a:solidFill>
              <a:prstDash val="solid"/>
              <a:round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13429946" y="741194"/>
            <a:ext cx="3562533" cy="2740408"/>
            <a:chOff x="0" y="0"/>
            <a:chExt cx="978955" cy="75304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78955" cy="753042"/>
            </a:xfrm>
            <a:custGeom>
              <a:avLst/>
              <a:gdLst/>
              <a:ahLst/>
              <a:cxnLst/>
              <a:rect r="r" b="b" t="t" l="l"/>
              <a:pathLst>
                <a:path h="753042" w="978955">
                  <a:moveTo>
                    <a:pt x="117350" y="0"/>
                  </a:moveTo>
                  <a:lnTo>
                    <a:pt x="861605" y="0"/>
                  </a:lnTo>
                  <a:cubicBezTo>
                    <a:pt x="926416" y="0"/>
                    <a:pt x="978955" y="52539"/>
                    <a:pt x="978955" y="117350"/>
                  </a:cubicBezTo>
                  <a:lnTo>
                    <a:pt x="978955" y="635692"/>
                  </a:lnTo>
                  <a:cubicBezTo>
                    <a:pt x="978955" y="666815"/>
                    <a:pt x="966592" y="696664"/>
                    <a:pt x="944584" y="718671"/>
                  </a:cubicBezTo>
                  <a:cubicBezTo>
                    <a:pt x="922577" y="740678"/>
                    <a:pt x="892729" y="753042"/>
                    <a:pt x="861605" y="753042"/>
                  </a:cubicBezTo>
                  <a:lnTo>
                    <a:pt x="117350" y="753042"/>
                  </a:lnTo>
                  <a:cubicBezTo>
                    <a:pt x="52539" y="753042"/>
                    <a:pt x="0" y="700503"/>
                    <a:pt x="0" y="635692"/>
                  </a:cubicBezTo>
                  <a:lnTo>
                    <a:pt x="0" y="117350"/>
                  </a:lnTo>
                  <a:cubicBezTo>
                    <a:pt x="0" y="86227"/>
                    <a:pt x="12364" y="56378"/>
                    <a:pt x="34371" y="34371"/>
                  </a:cubicBezTo>
                  <a:cubicBezTo>
                    <a:pt x="56378" y="12364"/>
                    <a:pt x="86227" y="0"/>
                    <a:pt x="117350" y="0"/>
                  </a:cubicBezTo>
                  <a:close/>
                </a:path>
              </a:pathLst>
            </a:custGeom>
            <a:blipFill>
              <a:blip r:embed="rId10"/>
              <a:stretch>
                <a:fillRect l="-3850" t="-9295" r="-11478" b="-46954"/>
              </a:stretch>
            </a:blipFill>
            <a:ln w="19050" cap="rnd">
              <a:solidFill>
                <a:srgbClr val="424242"/>
              </a:solidFill>
              <a:prstDash val="solid"/>
              <a:round/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1082315" y="4258272"/>
            <a:ext cx="5421288" cy="731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57"/>
              </a:lnSpc>
            </a:pPr>
            <a:r>
              <a:rPr lang="en-US" sz="5699" spc="-267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Componenets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752000" y="8852154"/>
            <a:ext cx="4096174" cy="25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0"/>
              </a:lnSpc>
            </a:pPr>
            <a:r>
              <a:rPr lang="en-US" b="true" sz="2000" spc="-94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ULTRASONIC SENSOR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163126" y="3868382"/>
            <a:ext cx="4096174" cy="25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0"/>
              </a:lnSpc>
            </a:pPr>
            <a:r>
              <a:rPr lang="en-US" b="true" sz="2000" spc="-94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BUZZER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577022" y="4020465"/>
            <a:ext cx="4096174" cy="25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9"/>
              </a:lnSpc>
            </a:pPr>
            <a:r>
              <a:rPr lang="en-US" b="true" sz="1999" spc="-93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TX711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36746" y="9020968"/>
            <a:ext cx="2420337" cy="797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Shipulin</a:t>
            </a:r>
          </a:p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Arslan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5471" y="592109"/>
            <a:ext cx="2285181" cy="1283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42"/>
              </a:lnSpc>
              <a:spcBef>
                <a:spcPct val="0"/>
              </a:spcBef>
            </a:pPr>
            <a:r>
              <a:rPr lang="en-US" b="true" sz="7601" spc="-304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Links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10753" y="2976538"/>
            <a:ext cx="4331234" cy="695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43"/>
              </a:lnSpc>
              <a:spcBef>
                <a:spcPct val="0"/>
              </a:spcBef>
            </a:pPr>
            <a:r>
              <a:rPr lang="en-US" b="true" sz="4102" i="true" spc="-164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Project-website: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891903" y="3026761"/>
            <a:ext cx="10281865" cy="645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61"/>
              </a:lnSpc>
              <a:spcBef>
                <a:spcPct val="0"/>
              </a:spcBef>
            </a:pPr>
            <a:r>
              <a:rPr lang="en-US" sz="3829" spc="-153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https://github.com/arslan1t//iotproject-my-part-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10753" y="4300350"/>
            <a:ext cx="3799433" cy="70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en-US" b="true" sz="4100" i="true" spc="-164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Documentation: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891903" y="4368930"/>
            <a:ext cx="7696274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 spc="-152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https://arslan1t.github.io/iot-project/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10753" y="5508479"/>
            <a:ext cx="2604492" cy="705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9"/>
              </a:lnSpc>
              <a:spcBef>
                <a:spcPct val="0"/>
              </a:spcBef>
            </a:pPr>
            <a:r>
              <a:rPr lang="en-US" b="true" sz="4099" i="true" spc="-163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Live-demo: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91903" y="5601826"/>
            <a:ext cx="11053093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 spc="-152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https://wokwi.com/projects/449468602181139457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10753" y="6741375"/>
            <a:ext cx="3530873" cy="70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en-US" b="true" sz="4100" i="true" spc="-164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Api-reference: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91903" y="6809955"/>
            <a:ext cx="7486352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 spc="-152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https://iot-doc.netlify.app/docs/api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36746" y="9020968"/>
            <a:ext cx="2420337" cy="797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Sipulin </a:t>
            </a:r>
          </a:p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Arslan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700000">
            <a:off x="-2109444" y="5046072"/>
            <a:ext cx="9290530" cy="6858100"/>
          </a:xfrm>
          <a:custGeom>
            <a:avLst/>
            <a:gdLst/>
            <a:ahLst/>
            <a:cxnLst/>
            <a:rect r="r" b="b" t="t" l="l"/>
            <a:pathLst>
              <a:path h="6858100" w="9290530">
                <a:moveTo>
                  <a:pt x="9290530" y="0"/>
                </a:moveTo>
                <a:lnTo>
                  <a:pt x="0" y="0"/>
                </a:lnTo>
                <a:lnTo>
                  <a:pt x="0" y="6858101"/>
                </a:lnTo>
                <a:lnTo>
                  <a:pt x="9290530" y="6858101"/>
                </a:lnTo>
                <a:lnTo>
                  <a:pt x="929053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592054" y="970292"/>
            <a:ext cx="8797534" cy="8385207"/>
            <a:chOff x="0" y="0"/>
            <a:chExt cx="2317046" cy="22084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17046" cy="2208450"/>
            </a:xfrm>
            <a:custGeom>
              <a:avLst/>
              <a:gdLst/>
              <a:ahLst/>
              <a:cxnLst/>
              <a:rect r="r" b="b" t="t" l="l"/>
              <a:pathLst>
                <a:path h="2208450" w="2317046">
                  <a:moveTo>
                    <a:pt x="81841" y="0"/>
                  </a:moveTo>
                  <a:lnTo>
                    <a:pt x="2235205" y="0"/>
                  </a:lnTo>
                  <a:cubicBezTo>
                    <a:pt x="2280405" y="0"/>
                    <a:pt x="2317046" y="36641"/>
                    <a:pt x="2317046" y="81841"/>
                  </a:cubicBezTo>
                  <a:lnTo>
                    <a:pt x="2317046" y="2126609"/>
                  </a:lnTo>
                  <a:cubicBezTo>
                    <a:pt x="2317046" y="2171808"/>
                    <a:pt x="2280405" y="2208450"/>
                    <a:pt x="2235205" y="2208450"/>
                  </a:cubicBezTo>
                  <a:lnTo>
                    <a:pt x="81841" y="2208450"/>
                  </a:lnTo>
                  <a:cubicBezTo>
                    <a:pt x="36641" y="2208450"/>
                    <a:pt x="0" y="2171808"/>
                    <a:pt x="0" y="2126609"/>
                  </a:cubicBezTo>
                  <a:lnTo>
                    <a:pt x="0" y="81841"/>
                  </a:lnTo>
                  <a:cubicBezTo>
                    <a:pt x="0" y="36641"/>
                    <a:pt x="36641" y="0"/>
                    <a:pt x="81841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2317046" cy="2237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9390363" y="4298319"/>
            <a:ext cx="1655355" cy="1607199"/>
          </a:xfrm>
          <a:custGeom>
            <a:avLst/>
            <a:gdLst/>
            <a:ahLst/>
            <a:cxnLst/>
            <a:rect r="r" b="b" t="t" l="l"/>
            <a:pathLst>
              <a:path h="1607199" w="1655355">
                <a:moveTo>
                  <a:pt x="0" y="0"/>
                </a:moveTo>
                <a:lnTo>
                  <a:pt x="1655355" y="0"/>
                </a:lnTo>
                <a:lnTo>
                  <a:pt x="1655355" y="1607199"/>
                </a:lnTo>
                <a:lnTo>
                  <a:pt x="0" y="16071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464081" y="1556512"/>
            <a:ext cx="1583013" cy="1722632"/>
          </a:xfrm>
          <a:custGeom>
            <a:avLst/>
            <a:gdLst/>
            <a:ahLst/>
            <a:cxnLst/>
            <a:rect r="r" b="b" t="t" l="l"/>
            <a:pathLst>
              <a:path h="1722632" w="1583013">
                <a:moveTo>
                  <a:pt x="0" y="0"/>
                </a:moveTo>
                <a:lnTo>
                  <a:pt x="1583012" y="0"/>
                </a:lnTo>
                <a:lnTo>
                  <a:pt x="1583012" y="1722632"/>
                </a:lnTo>
                <a:lnTo>
                  <a:pt x="0" y="172263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464081" y="6924693"/>
            <a:ext cx="1583013" cy="1583013"/>
          </a:xfrm>
          <a:custGeom>
            <a:avLst/>
            <a:gdLst/>
            <a:ahLst/>
            <a:cxnLst/>
            <a:rect r="r" b="b" t="t" l="l"/>
            <a:pathLst>
              <a:path h="1583013" w="1583013">
                <a:moveTo>
                  <a:pt x="0" y="0"/>
                </a:moveTo>
                <a:lnTo>
                  <a:pt x="1583012" y="0"/>
                </a:lnTo>
                <a:lnTo>
                  <a:pt x="1583012" y="1583012"/>
                </a:lnTo>
                <a:lnTo>
                  <a:pt x="0" y="158301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757389" y="1481961"/>
            <a:ext cx="5140506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spc="-122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Initial architechure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757389" y="4149530"/>
            <a:ext cx="5140506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spc="-122" b="true">
                <a:solidFill>
                  <a:srgbClr val="42424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Extended architechure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757389" y="2216234"/>
            <a:ext cx="4985294" cy="1073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spc="-145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Ultrasonic detector and Lidar simulations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757389" y="5044768"/>
            <a:ext cx="6982021" cy="479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1"/>
              </a:lnSpc>
            </a:pPr>
            <a:r>
              <a:rPr lang="en-US" sz="2801" spc="-131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Photoresistor, motion sensor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757389" y="6817098"/>
            <a:ext cx="5140506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spc="-122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Hardware experiments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757389" y="7570421"/>
            <a:ext cx="4985294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spc="-126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Implementation with ESP32, ultrasonic detector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265399" y="6115124"/>
            <a:ext cx="5516698" cy="2414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29"/>
              </a:lnSpc>
            </a:pPr>
            <a:r>
              <a:rPr lang="en-US" sz="6627" spc="-311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Fyodor Amanov 25040181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76036" y="3501582"/>
            <a:ext cx="6965465" cy="6214469"/>
          </a:xfrm>
          <a:custGeom>
            <a:avLst/>
            <a:gdLst/>
            <a:ahLst/>
            <a:cxnLst/>
            <a:rect r="r" b="b" t="t" l="l"/>
            <a:pathLst>
              <a:path h="6214469" w="6965465">
                <a:moveTo>
                  <a:pt x="0" y="0"/>
                </a:moveTo>
                <a:lnTo>
                  <a:pt x="6965464" y="0"/>
                </a:lnTo>
                <a:lnTo>
                  <a:pt x="6965464" y="6214469"/>
                </a:lnTo>
                <a:lnTo>
                  <a:pt x="0" y="62144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2443" t="-13104" r="-15188" b="-362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497855" y="3333098"/>
            <a:ext cx="7886925" cy="6382953"/>
          </a:xfrm>
          <a:custGeom>
            <a:avLst/>
            <a:gdLst/>
            <a:ahLst/>
            <a:cxnLst/>
            <a:rect r="r" b="b" t="t" l="l"/>
            <a:pathLst>
              <a:path h="6382953" w="7886925">
                <a:moveTo>
                  <a:pt x="0" y="0"/>
                </a:moveTo>
                <a:lnTo>
                  <a:pt x="7886925" y="0"/>
                </a:lnTo>
                <a:lnTo>
                  <a:pt x="7886925" y="6382953"/>
                </a:lnTo>
                <a:lnTo>
                  <a:pt x="0" y="63829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5520" r="-475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76036" y="1523296"/>
            <a:ext cx="9703284" cy="498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5"/>
              </a:lnSpc>
            </a:pPr>
            <a:r>
              <a:rPr lang="en-US" sz="3254" spc="-152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Initial architechure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76036" y="2471145"/>
            <a:ext cx="9410305" cy="657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2"/>
              </a:lnSpc>
            </a:pPr>
            <a:r>
              <a:rPr lang="en-US" sz="3880" spc="-182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Ultrasonic detector and Lidar simulations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5526" y="3909822"/>
            <a:ext cx="11301259" cy="5806022"/>
          </a:xfrm>
          <a:custGeom>
            <a:avLst/>
            <a:gdLst/>
            <a:ahLst/>
            <a:cxnLst/>
            <a:rect r="r" b="b" t="t" l="l"/>
            <a:pathLst>
              <a:path h="5806022" w="11301259">
                <a:moveTo>
                  <a:pt x="0" y="0"/>
                </a:moveTo>
                <a:lnTo>
                  <a:pt x="11301259" y="0"/>
                </a:lnTo>
                <a:lnTo>
                  <a:pt x="11301259" y="5806022"/>
                </a:lnTo>
                <a:lnTo>
                  <a:pt x="0" y="58060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76036" y="2106956"/>
            <a:ext cx="6826256" cy="518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3"/>
              </a:lnSpc>
            </a:pPr>
            <a:r>
              <a:rPr lang="en-US" sz="3452" spc="-162" b="true">
                <a:solidFill>
                  <a:srgbClr val="42424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Extended architechure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76036" y="2806523"/>
            <a:ext cx="15983264" cy="637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7"/>
              </a:lnSpc>
            </a:pPr>
            <a:r>
              <a:rPr lang="en-US" sz="3719" spc="-174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Photoresistor, high accuracy motion sensor, moisture/temperature sensor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60043" y="4146284"/>
            <a:ext cx="10161254" cy="5717399"/>
          </a:xfrm>
          <a:custGeom>
            <a:avLst/>
            <a:gdLst/>
            <a:ahLst/>
            <a:cxnLst/>
            <a:rect r="r" b="b" t="t" l="l"/>
            <a:pathLst>
              <a:path h="5717399" w="10161254">
                <a:moveTo>
                  <a:pt x="0" y="0"/>
                </a:moveTo>
                <a:lnTo>
                  <a:pt x="10161254" y="0"/>
                </a:lnTo>
                <a:lnTo>
                  <a:pt x="10161254" y="5717399"/>
                </a:lnTo>
                <a:lnTo>
                  <a:pt x="0" y="57173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76036" y="2401445"/>
            <a:ext cx="7472077" cy="57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5"/>
              </a:lnSpc>
            </a:pPr>
            <a:r>
              <a:rPr lang="en-US" sz="3779" spc="-177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Hardware experiments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76036" y="3274763"/>
            <a:ext cx="7246467" cy="135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4"/>
              </a:lnSpc>
            </a:pPr>
            <a:r>
              <a:rPr lang="en-US" sz="3924" spc="-184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Implementation with ESP32, ultrasonic detector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24022" y="5188961"/>
            <a:ext cx="4716981" cy="6251420"/>
          </a:xfrm>
          <a:custGeom>
            <a:avLst/>
            <a:gdLst/>
            <a:ahLst/>
            <a:cxnLst/>
            <a:rect r="r" b="b" t="t" l="l"/>
            <a:pathLst>
              <a:path h="6251420" w="4716981">
                <a:moveTo>
                  <a:pt x="0" y="0"/>
                </a:moveTo>
                <a:lnTo>
                  <a:pt x="4716981" y="0"/>
                </a:lnTo>
                <a:lnTo>
                  <a:pt x="4716981" y="6251421"/>
                </a:lnTo>
                <a:lnTo>
                  <a:pt x="0" y="6251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925852">
            <a:off x="-2330235" y="2657262"/>
            <a:ext cx="9386678" cy="10557613"/>
          </a:xfrm>
          <a:custGeom>
            <a:avLst/>
            <a:gdLst/>
            <a:ahLst/>
            <a:cxnLst/>
            <a:rect r="r" b="b" t="t" l="l"/>
            <a:pathLst>
              <a:path h="10557613" w="9386678">
                <a:moveTo>
                  <a:pt x="0" y="0"/>
                </a:moveTo>
                <a:lnTo>
                  <a:pt x="9386678" y="0"/>
                </a:lnTo>
                <a:lnTo>
                  <a:pt x="9386678" y="10557613"/>
                </a:lnTo>
                <a:lnTo>
                  <a:pt x="0" y="105576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343327" y="-1437860"/>
            <a:ext cx="12858845" cy="4933121"/>
          </a:xfrm>
          <a:custGeom>
            <a:avLst/>
            <a:gdLst/>
            <a:ahLst/>
            <a:cxnLst/>
            <a:rect r="r" b="b" t="t" l="l"/>
            <a:pathLst>
              <a:path h="4933121" w="12858845">
                <a:moveTo>
                  <a:pt x="0" y="0"/>
                </a:moveTo>
                <a:lnTo>
                  <a:pt x="12858845" y="0"/>
                </a:lnTo>
                <a:lnTo>
                  <a:pt x="12858845" y="4933120"/>
                </a:lnTo>
                <a:lnTo>
                  <a:pt x="0" y="49331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5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577022" y="508053"/>
            <a:ext cx="4096174" cy="4331915"/>
            <a:chOff x="0" y="0"/>
            <a:chExt cx="1078828" cy="114091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78828" cy="1140916"/>
            </a:xfrm>
            <a:custGeom>
              <a:avLst/>
              <a:gdLst/>
              <a:ahLst/>
              <a:cxnLst/>
              <a:rect r="r" b="b" t="t" l="l"/>
              <a:pathLst>
                <a:path h="1140916" w="1078828">
                  <a:moveTo>
                    <a:pt x="134193" y="0"/>
                  </a:moveTo>
                  <a:lnTo>
                    <a:pt x="944635" y="0"/>
                  </a:lnTo>
                  <a:cubicBezTo>
                    <a:pt x="980225" y="0"/>
                    <a:pt x="1014358" y="14138"/>
                    <a:pt x="1039524" y="39304"/>
                  </a:cubicBezTo>
                  <a:cubicBezTo>
                    <a:pt x="1064690" y="64470"/>
                    <a:pt x="1078828" y="98603"/>
                    <a:pt x="1078828" y="134193"/>
                  </a:cubicBezTo>
                  <a:lnTo>
                    <a:pt x="1078828" y="1006723"/>
                  </a:lnTo>
                  <a:cubicBezTo>
                    <a:pt x="1078828" y="1080836"/>
                    <a:pt x="1018748" y="1140916"/>
                    <a:pt x="944635" y="1140916"/>
                  </a:cubicBezTo>
                  <a:lnTo>
                    <a:pt x="134193" y="1140916"/>
                  </a:lnTo>
                  <a:cubicBezTo>
                    <a:pt x="98603" y="1140916"/>
                    <a:pt x="64470" y="1126778"/>
                    <a:pt x="39304" y="1101612"/>
                  </a:cubicBezTo>
                  <a:cubicBezTo>
                    <a:pt x="14138" y="1076446"/>
                    <a:pt x="0" y="1042313"/>
                    <a:pt x="0" y="1006723"/>
                  </a:cubicBezTo>
                  <a:lnTo>
                    <a:pt x="0" y="134193"/>
                  </a:lnTo>
                  <a:cubicBezTo>
                    <a:pt x="0" y="98603"/>
                    <a:pt x="14138" y="64470"/>
                    <a:pt x="39304" y="39304"/>
                  </a:cubicBezTo>
                  <a:cubicBezTo>
                    <a:pt x="64470" y="14138"/>
                    <a:pt x="98603" y="0"/>
                    <a:pt x="134193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078828" cy="1169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752000" y="5491825"/>
            <a:ext cx="4096174" cy="4331915"/>
            <a:chOff x="0" y="0"/>
            <a:chExt cx="1078828" cy="114091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78828" cy="1140916"/>
            </a:xfrm>
            <a:custGeom>
              <a:avLst/>
              <a:gdLst/>
              <a:ahLst/>
              <a:cxnLst/>
              <a:rect r="r" b="b" t="t" l="l"/>
              <a:pathLst>
                <a:path h="1140916" w="1078828">
                  <a:moveTo>
                    <a:pt x="134193" y="0"/>
                  </a:moveTo>
                  <a:lnTo>
                    <a:pt x="944635" y="0"/>
                  </a:lnTo>
                  <a:cubicBezTo>
                    <a:pt x="980225" y="0"/>
                    <a:pt x="1014358" y="14138"/>
                    <a:pt x="1039524" y="39304"/>
                  </a:cubicBezTo>
                  <a:cubicBezTo>
                    <a:pt x="1064690" y="64470"/>
                    <a:pt x="1078828" y="98603"/>
                    <a:pt x="1078828" y="134193"/>
                  </a:cubicBezTo>
                  <a:lnTo>
                    <a:pt x="1078828" y="1006723"/>
                  </a:lnTo>
                  <a:cubicBezTo>
                    <a:pt x="1078828" y="1080836"/>
                    <a:pt x="1018748" y="1140916"/>
                    <a:pt x="944635" y="1140916"/>
                  </a:cubicBezTo>
                  <a:lnTo>
                    <a:pt x="134193" y="1140916"/>
                  </a:lnTo>
                  <a:cubicBezTo>
                    <a:pt x="98603" y="1140916"/>
                    <a:pt x="64470" y="1126778"/>
                    <a:pt x="39304" y="1101612"/>
                  </a:cubicBezTo>
                  <a:cubicBezTo>
                    <a:pt x="14138" y="1076446"/>
                    <a:pt x="0" y="1042313"/>
                    <a:pt x="0" y="1006723"/>
                  </a:cubicBezTo>
                  <a:lnTo>
                    <a:pt x="0" y="134193"/>
                  </a:lnTo>
                  <a:cubicBezTo>
                    <a:pt x="0" y="98603"/>
                    <a:pt x="14138" y="64470"/>
                    <a:pt x="39304" y="39304"/>
                  </a:cubicBezTo>
                  <a:cubicBezTo>
                    <a:pt x="64470" y="14138"/>
                    <a:pt x="98603" y="0"/>
                    <a:pt x="134193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078828" cy="1169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163126" y="508053"/>
            <a:ext cx="4096174" cy="4331915"/>
            <a:chOff x="0" y="0"/>
            <a:chExt cx="1078828" cy="114091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78828" cy="1140916"/>
            </a:xfrm>
            <a:custGeom>
              <a:avLst/>
              <a:gdLst/>
              <a:ahLst/>
              <a:cxnLst/>
              <a:rect r="r" b="b" t="t" l="l"/>
              <a:pathLst>
                <a:path h="1140916" w="1078828">
                  <a:moveTo>
                    <a:pt x="134193" y="0"/>
                  </a:moveTo>
                  <a:lnTo>
                    <a:pt x="944635" y="0"/>
                  </a:lnTo>
                  <a:cubicBezTo>
                    <a:pt x="980225" y="0"/>
                    <a:pt x="1014358" y="14138"/>
                    <a:pt x="1039524" y="39304"/>
                  </a:cubicBezTo>
                  <a:cubicBezTo>
                    <a:pt x="1064690" y="64470"/>
                    <a:pt x="1078828" y="98603"/>
                    <a:pt x="1078828" y="134193"/>
                  </a:cubicBezTo>
                  <a:lnTo>
                    <a:pt x="1078828" y="1006723"/>
                  </a:lnTo>
                  <a:cubicBezTo>
                    <a:pt x="1078828" y="1080836"/>
                    <a:pt x="1018748" y="1140916"/>
                    <a:pt x="944635" y="1140916"/>
                  </a:cubicBezTo>
                  <a:lnTo>
                    <a:pt x="134193" y="1140916"/>
                  </a:lnTo>
                  <a:cubicBezTo>
                    <a:pt x="98603" y="1140916"/>
                    <a:pt x="64470" y="1126778"/>
                    <a:pt x="39304" y="1101612"/>
                  </a:cubicBezTo>
                  <a:cubicBezTo>
                    <a:pt x="14138" y="1076446"/>
                    <a:pt x="0" y="1042313"/>
                    <a:pt x="0" y="1006723"/>
                  </a:cubicBezTo>
                  <a:lnTo>
                    <a:pt x="0" y="134193"/>
                  </a:lnTo>
                  <a:cubicBezTo>
                    <a:pt x="0" y="98603"/>
                    <a:pt x="14138" y="64470"/>
                    <a:pt x="39304" y="39304"/>
                  </a:cubicBezTo>
                  <a:cubicBezTo>
                    <a:pt x="64470" y="14138"/>
                    <a:pt x="98603" y="0"/>
                    <a:pt x="134193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078828" cy="1169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843842" y="754852"/>
            <a:ext cx="3562533" cy="2740408"/>
            <a:chOff x="0" y="0"/>
            <a:chExt cx="978955" cy="75304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78955" cy="753042"/>
            </a:xfrm>
            <a:custGeom>
              <a:avLst/>
              <a:gdLst/>
              <a:ahLst/>
              <a:cxnLst/>
              <a:rect r="r" b="b" t="t" l="l"/>
              <a:pathLst>
                <a:path h="753042" w="978955">
                  <a:moveTo>
                    <a:pt x="117350" y="0"/>
                  </a:moveTo>
                  <a:lnTo>
                    <a:pt x="861605" y="0"/>
                  </a:lnTo>
                  <a:cubicBezTo>
                    <a:pt x="926416" y="0"/>
                    <a:pt x="978955" y="52539"/>
                    <a:pt x="978955" y="117350"/>
                  </a:cubicBezTo>
                  <a:lnTo>
                    <a:pt x="978955" y="635692"/>
                  </a:lnTo>
                  <a:cubicBezTo>
                    <a:pt x="978955" y="666815"/>
                    <a:pt x="966592" y="696664"/>
                    <a:pt x="944584" y="718671"/>
                  </a:cubicBezTo>
                  <a:cubicBezTo>
                    <a:pt x="922577" y="740678"/>
                    <a:pt x="892729" y="753042"/>
                    <a:pt x="861605" y="753042"/>
                  </a:cubicBezTo>
                  <a:lnTo>
                    <a:pt x="117350" y="753042"/>
                  </a:lnTo>
                  <a:cubicBezTo>
                    <a:pt x="52539" y="753042"/>
                    <a:pt x="0" y="700503"/>
                    <a:pt x="0" y="635692"/>
                  </a:cubicBezTo>
                  <a:lnTo>
                    <a:pt x="0" y="117350"/>
                  </a:lnTo>
                  <a:cubicBezTo>
                    <a:pt x="0" y="86227"/>
                    <a:pt x="12364" y="56378"/>
                    <a:pt x="34371" y="34371"/>
                  </a:cubicBezTo>
                  <a:cubicBezTo>
                    <a:pt x="56378" y="12364"/>
                    <a:pt x="86227" y="0"/>
                    <a:pt x="117350" y="0"/>
                  </a:cubicBezTo>
                  <a:close/>
                </a:path>
              </a:pathLst>
            </a:custGeom>
            <a:blipFill>
              <a:blip r:embed="rId8"/>
              <a:stretch>
                <a:fillRect l="0" t="-2122" r="0" b="-2122"/>
              </a:stretch>
            </a:blipFill>
            <a:ln w="19050" cap="rnd">
              <a:solidFill>
                <a:srgbClr val="424242"/>
              </a:solidFill>
              <a:prstDash val="solid"/>
              <a:round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1019139" y="5724966"/>
            <a:ext cx="3562533" cy="2589705"/>
            <a:chOff x="0" y="0"/>
            <a:chExt cx="978955" cy="71163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78955" cy="711630"/>
            </a:xfrm>
            <a:custGeom>
              <a:avLst/>
              <a:gdLst/>
              <a:ahLst/>
              <a:cxnLst/>
              <a:rect r="r" b="b" t="t" l="l"/>
              <a:pathLst>
                <a:path h="711630" w="978955">
                  <a:moveTo>
                    <a:pt x="117350" y="0"/>
                  </a:moveTo>
                  <a:lnTo>
                    <a:pt x="861605" y="0"/>
                  </a:lnTo>
                  <a:cubicBezTo>
                    <a:pt x="926416" y="0"/>
                    <a:pt x="978955" y="52539"/>
                    <a:pt x="978955" y="117350"/>
                  </a:cubicBezTo>
                  <a:lnTo>
                    <a:pt x="978955" y="594280"/>
                  </a:lnTo>
                  <a:cubicBezTo>
                    <a:pt x="978955" y="625403"/>
                    <a:pt x="966592" y="655252"/>
                    <a:pt x="944584" y="677259"/>
                  </a:cubicBezTo>
                  <a:cubicBezTo>
                    <a:pt x="922577" y="699266"/>
                    <a:pt x="892729" y="711630"/>
                    <a:pt x="861605" y="711630"/>
                  </a:cubicBezTo>
                  <a:lnTo>
                    <a:pt x="117350" y="711630"/>
                  </a:lnTo>
                  <a:cubicBezTo>
                    <a:pt x="86227" y="711630"/>
                    <a:pt x="56378" y="699266"/>
                    <a:pt x="34371" y="677259"/>
                  </a:cubicBezTo>
                  <a:cubicBezTo>
                    <a:pt x="12364" y="655252"/>
                    <a:pt x="0" y="625403"/>
                    <a:pt x="0" y="594280"/>
                  </a:cubicBezTo>
                  <a:lnTo>
                    <a:pt x="0" y="117350"/>
                  </a:lnTo>
                  <a:cubicBezTo>
                    <a:pt x="0" y="86227"/>
                    <a:pt x="12364" y="56378"/>
                    <a:pt x="34371" y="34371"/>
                  </a:cubicBezTo>
                  <a:cubicBezTo>
                    <a:pt x="56378" y="12364"/>
                    <a:pt x="86227" y="0"/>
                    <a:pt x="117350" y="0"/>
                  </a:cubicBezTo>
                  <a:close/>
                </a:path>
              </a:pathLst>
            </a:custGeom>
            <a:blipFill>
              <a:blip r:embed="rId9"/>
              <a:stretch>
                <a:fillRect l="0" t="-2909" r="0" b="-54756"/>
              </a:stretch>
            </a:blipFill>
            <a:ln w="19050" cap="rnd">
              <a:solidFill>
                <a:srgbClr val="424242"/>
              </a:solidFill>
              <a:prstDash val="solid"/>
              <a:round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13429946" y="741194"/>
            <a:ext cx="3562533" cy="2740408"/>
            <a:chOff x="0" y="0"/>
            <a:chExt cx="978955" cy="75304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78955" cy="753042"/>
            </a:xfrm>
            <a:custGeom>
              <a:avLst/>
              <a:gdLst/>
              <a:ahLst/>
              <a:cxnLst/>
              <a:rect r="r" b="b" t="t" l="l"/>
              <a:pathLst>
                <a:path h="753042" w="978955">
                  <a:moveTo>
                    <a:pt x="117350" y="0"/>
                  </a:moveTo>
                  <a:lnTo>
                    <a:pt x="861605" y="0"/>
                  </a:lnTo>
                  <a:cubicBezTo>
                    <a:pt x="926416" y="0"/>
                    <a:pt x="978955" y="52539"/>
                    <a:pt x="978955" y="117350"/>
                  </a:cubicBezTo>
                  <a:lnTo>
                    <a:pt x="978955" y="635692"/>
                  </a:lnTo>
                  <a:cubicBezTo>
                    <a:pt x="978955" y="666815"/>
                    <a:pt x="966592" y="696664"/>
                    <a:pt x="944584" y="718671"/>
                  </a:cubicBezTo>
                  <a:cubicBezTo>
                    <a:pt x="922577" y="740678"/>
                    <a:pt x="892729" y="753042"/>
                    <a:pt x="861605" y="753042"/>
                  </a:cubicBezTo>
                  <a:lnTo>
                    <a:pt x="117350" y="753042"/>
                  </a:lnTo>
                  <a:cubicBezTo>
                    <a:pt x="52539" y="753042"/>
                    <a:pt x="0" y="700503"/>
                    <a:pt x="0" y="635692"/>
                  </a:cubicBezTo>
                  <a:lnTo>
                    <a:pt x="0" y="117350"/>
                  </a:lnTo>
                  <a:cubicBezTo>
                    <a:pt x="0" y="86227"/>
                    <a:pt x="12364" y="56378"/>
                    <a:pt x="34371" y="34371"/>
                  </a:cubicBezTo>
                  <a:cubicBezTo>
                    <a:pt x="56378" y="12364"/>
                    <a:pt x="86227" y="0"/>
                    <a:pt x="117350" y="0"/>
                  </a:cubicBezTo>
                  <a:close/>
                </a:path>
              </a:pathLst>
            </a:custGeom>
            <a:blipFill>
              <a:blip r:embed="rId10"/>
              <a:stretch>
                <a:fillRect l="0" t="-5140" r="0" b="-5140"/>
              </a:stretch>
            </a:blipFill>
            <a:ln w="19050" cap="rnd">
              <a:solidFill>
                <a:srgbClr val="424242"/>
              </a:solidFill>
              <a:prstDash val="solid"/>
              <a:round/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1082315" y="4258272"/>
            <a:ext cx="5421288" cy="731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57"/>
              </a:lnSpc>
            </a:pPr>
            <a:r>
              <a:rPr lang="en-US" sz="5699" spc="-267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Componenets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752000" y="8852154"/>
            <a:ext cx="4096174" cy="494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0"/>
              </a:lnSpc>
            </a:pPr>
            <a:r>
              <a:rPr lang="en-US" b="true" sz="2000" spc="-94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TEMPERATURE/MOISTURE SENSOR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163126" y="3868382"/>
            <a:ext cx="4096174" cy="25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0"/>
              </a:lnSpc>
            </a:pPr>
            <a:r>
              <a:rPr lang="en-US" b="true" sz="2000" spc="-94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MOTION DETECTOR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577022" y="4020465"/>
            <a:ext cx="4096174" cy="25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9"/>
              </a:lnSpc>
            </a:pPr>
            <a:r>
              <a:rPr lang="en-US" b="true" sz="1999" spc="-93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PHOTORESISTOR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36746" y="9020968"/>
            <a:ext cx="2420337" cy="387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Fyodor Amanov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24022" y="5188961"/>
            <a:ext cx="4716981" cy="6251420"/>
          </a:xfrm>
          <a:custGeom>
            <a:avLst/>
            <a:gdLst/>
            <a:ahLst/>
            <a:cxnLst/>
            <a:rect r="r" b="b" t="t" l="l"/>
            <a:pathLst>
              <a:path h="6251420" w="4716981">
                <a:moveTo>
                  <a:pt x="0" y="0"/>
                </a:moveTo>
                <a:lnTo>
                  <a:pt x="4716981" y="0"/>
                </a:lnTo>
                <a:lnTo>
                  <a:pt x="4716981" y="6251421"/>
                </a:lnTo>
                <a:lnTo>
                  <a:pt x="0" y="6251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925852">
            <a:off x="-2330235" y="2657262"/>
            <a:ext cx="9386678" cy="10557613"/>
          </a:xfrm>
          <a:custGeom>
            <a:avLst/>
            <a:gdLst/>
            <a:ahLst/>
            <a:cxnLst/>
            <a:rect r="r" b="b" t="t" l="l"/>
            <a:pathLst>
              <a:path h="10557613" w="9386678">
                <a:moveTo>
                  <a:pt x="0" y="0"/>
                </a:moveTo>
                <a:lnTo>
                  <a:pt x="9386678" y="0"/>
                </a:lnTo>
                <a:lnTo>
                  <a:pt x="9386678" y="10557613"/>
                </a:lnTo>
                <a:lnTo>
                  <a:pt x="0" y="105576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343327" y="-1437860"/>
            <a:ext cx="12858845" cy="4933121"/>
          </a:xfrm>
          <a:custGeom>
            <a:avLst/>
            <a:gdLst/>
            <a:ahLst/>
            <a:cxnLst/>
            <a:rect r="r" b="b" t="t" l="l"/>
            <a:pathLst>
              <a:path h="4933121" w="12858845">
                <a:moveTo>
                  <a:pt x="0" y="0"/>
                </a:moveTo>
                <a:lnTo>
                  <a:pt x="12858845" y="0"/>
                </a:lnTo>
                <a:lnTo>
                  <a:pt x="12858845" y="4933120"/>
                </a:lnTo>
                <a:lnTo>
                  <a:pt x="0" y="49331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5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268640" y="-1913484"/>
            <a:ext cx="8120948" cy="14062990"/>
            <a:chOff x="0" y="0"/>
            <a:chExt cx="2138850" cy="37038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38850" cy="3703833"/>
            </a:xfrm>
            <a:custGeom>
              <a:avLst/>
              <a:gdLst/>
              <a:ahLst/>
              <a:cxnLst/>
              <a:rect r="r" b="b" t="t" l="l"/>
              <a:pathLst>
                <a:path h="3703833" w="2138850">
                  <a:moveTo>
                    <a:pt x="38133" y="0"/>
                  </a:moveTo>
                  <a:lnTo>
                    <a:pt x="2100717" y="0"/>
                  </a:lnTo>
                  <a:cubicBezTo>
                    <a:pt x="2110831" y="0"/>
                    <a:pt x="2120530" y="4018"/>
                    <a:pt x="2127682" y="11169"/>
                  </a:cubicBezTo>
                  <a:cubicBezTo>
                    <a:pt x="2134833" y="18320"/>
                    <a:pt x="2138850" y="28020"/>
                    <a:pt x="2138850" y="38133"/>
                  </a:cubicBezTo>
                  <a:lnTo>
                    <a:pt x="2138850" y="3665700"/>
                  </a:lnTo>
                  <a:cubicBezTo>
                    <a:pt x="2138850" y="3675813"/>
                    <a:pt x="2134833" y="3685513"/>
                    <a:pt x="2127682" y="3692664"/>
                  </a:cubicBezTo>
                  <a:cubicBezTo>
                    <a:pt x="2120530" y="3699815"/>
                    <a:pt x="2110831" y="3703833"/>
                    <a:pt x="2100717" y="3703833"/>
                  </a:cubicBezTo>
                  <a:lnTo>
                    <a:pt x="38133" y="3703833"/>
                  </a:lnTo>
                  <a:cubicBezTo>
                    <a:pt x="28020" y="3703833"/>
                    <a:pt x="18320" y="3699815"/>
                    <a:pt x="11169" y="3692664"/>
                  </a:cubicBezTo>
                  <a:cubicBezTo>
                    <a:pt x="4018" y="3685513"/>
                    <a:pt x="0" y="3675813"/>
                    <a:pt x="0" y="3665700"/>
                  </a:cubicBezTo>
                  <a:lnTo>
                    <a:pt x="0" y="38133"/>
                  </a:lnTo>
                  <a:cubicBezTo>
                    <a:pt x="0" y="28020"/>
                    <a:pt x="4018" y="18320"/>
                    <a:pt x="11169" y="11169"/>
                  </a:cubicBezTo>
                  <a:cubicBezTo>
                    <a:pt x="18320" y="4018"/>
                    <a:pt x="28020" y="0"/>
                    <a:pt x="38133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2138850" cy="37324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4200762"/>
            <a:ext cx="7628749" cy="7362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4"/>
              </a:lnSpc>
            </a:pPr>
            <a:r>
              <a:rPr lang="en-US" sz="12196" spc="-57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Member Tasks within Project </a:t>
            </a:r>
          </a:p>
          <a:p>
            <a:pPr algn="l">
              <a:lnSpc>
                <a:spcPts val="11464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214225" y="1341867"/>
            <a:ext cx="930834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0"/>
              </a:lnSpc>
            </a:pPr>
            <a:r>
              <a:rPr lang="en-US" b="true" sz="2500" spc="-117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01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409213" y="1341867"/>
            <a:ext cx="5466983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0"/>
              </a:lnSpc>
            </a:pPr>
            <a:r>
              <a:rPr lang="en-US" sz="2500" spc="-117">
                <a:solidFill>
                  <a:srgbClr val="424242"/>
                </a:solidFill>
                <a:latin typeface="Open Sauce"/>
                <a:ea typeface="Open Sauce"/>
                <a:cs typeface="Open Sauce"/>
                <a:sym typeface="Open Sauce"/>
              </a:rPr>
              <a:t>Mahmudkhon Usmonov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409213" y="2008023"/>
            <a:ext cx="5466983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0"/>
              </a:lnSpc>
            </a:pPr>
            <a:r>
              <a:rPr lang="en-US" sz="2500" spc="-117">
                <a:solidFill>
                  <a:srgbClr val="424242"/>
                </a:solidFill>
                <a:latin typeface="Open Sauce"/>
                <a:ea typeface="Open Sauce"/>
                <a:cs typeface="Open Sauce"/>
                <a:sym typeface="Open Sauce"/>
              </a:rPr>
              <a:t>Project lead, Arduino programming, used ...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09213" y="2969455"/>
            <a:ext cx="5466983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0"/>
              </a:lnSpc>
            </a:pPr>
            <a:r>
              <a:rPr lang="en-US" sz="2500" spc="-117">
                <a:solidFill>
                  <a:srgbClr val="424242"/>
                </a:solidFill>
                <a:latin typeface="Open Sauce"/>
                <a:ea typeface="Open Sauce"/>
                <a:cs typeface="Open Sauce"/>
                <a:sym typeface="Open Sauce"/>
              </a:rPr>
              <a:t>.....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14225" y="3783249"/>
            <a:ext cx="930834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0"/>
              </a:lnSpc>
            </a:pPr>
            <a:r>
              <a:rPr lang="en-US" b="true" sz="2500" spc="-117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409213" y="3783249"/>
            <a:ext cx="5466983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0"/>
              </a:lnSpc>
            </a:pPr>
            <a:r>
              <a:rPr lang="en-US" sz="2500" spc="-117">
                <a:solidFill>
                  <a:srgbClr val="424242"/>
                </a:solidFill>
                <a:latin typeface="Open Sauce"/>
                <a:ea typeface="Open Sauce"/>
                <a:cs typeface="Open Sauce"/>
                <a:sym typeface="Open Sauce"/>
              </a:rPr>
              <a:t>Shipulin Arslan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409213" y="4449406"/>
            <a:ext cx="5466983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0"/>
              </a:lnSpc>
            </a:pPr>
            <a:r>
              <a:rPr lang="en-US" sz="2500" spc="-117">
                <a:solidFill>
                  <a:srgbClr val="424242"/>
                </a:solidFill>
                <a:latin typeface="Open Sauce"/>
                <a:ea typeface="Open Sauce"/>
                <a:cs typeface="Open Sauce"/>
                <a:sym typeface="Open Sauce"/>
              </a:rPr>
              <a:t>Arduino programming,  pressure sensor  integration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409213" y="5410838"/>
            <a:ext cx="5466983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0"/>
              </a:lnSpc>
            </a:pPr>
            <a:r>
              <a:rPr lang="en-US" sz="2500" spc="-117">
                <a:solidFill>
                  <a:srgbClr val="424242"/>
                </a:solidFill>
                <a:latin typeface="Open Sauce"/>
                <a:ea typeface="Open Sauce"/>
                <a:cs typeface="Open Sauce"/>
                <a:sym typeface="Open Sauce"/>
              </a:rPr>
              <a:t>worked with types of sounds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14225" y="6224632"/>
            <a:ext cx="930834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0"/>
              </a:lnSpc>
            </a:pPr>
            <a:r>
              <a:rPr lang="en-US" b="true" sz="2500" spc="-117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07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409213" y="6224632"/>
            <a:ext cx="5466983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0"/>
              </a:lnSpc>
            </a:pPr>
            <a:r>
              <a:rPr lang="en-US" sz="2500" spc="-117">
                <a:solidFill>
                  <a:srgbClr val="424242"/>
                </a:solidFill>
                <a:latin typeface="Open Sauce"/>
                <a:ea typeface="Open Sauce"/>
                <a:cs typeface="Open Sauce"/>
                <a:sym typeface="Open Sauce"/>
              </a:rPr>
              <a:t>Fyodor Amanov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409213" y="6890789"/>
            <a:ext cx="5466983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0"/>
              </a:lnSpc>
            </a:pPr>
            <a:r>
              <a:rPr lang="en-US" sz="2500" spc="-117">
                <a:solidFill>
                  <a:srgbClr val="424242"/>
                </a:solidFill>
                <a:latin typeface="Open Sauce"/>
                <a:ea typeface="Open Sauce"/>
                <a:cs typeface="Open Sauce"/>
                <a:sym typeface="Open Sauce"/>
              </a:rPr>
              <a:t>Wokwi Simulation setup, initial architechure integration,  hardware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14225" y="8666015"/>
            <a:ext cx="930834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0"/>
              </a:lnSpc>
            </a:pPr>
            <a:r>
              <a:rPr lang="en-US" b="true" sz="2500" spc="-117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10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409213" y="8666015"/>
            <a:ext cx="5466983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0"/>
              </a:lnSpc>
            </a:pPr>
            <a:r>
              <a:rPr lang="en-US" sz="2500" spc="-117">
                <a:solidFill>
                  <a:srgbClr val="424242"/>
                </a:solidFill>
                <a:latin typeface="Open Sauce"/>
                <a:ea typeface="Open Sauce"/>
                <a:cs typeface="Open Sauce"/>
                <a:sym typeface="Open Sauce"/>
              </a:rPr>
              <a:t>Muhammad Zubair Islam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409213" y="9481990"/>
            <a:ext cx="5466983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0"/>
              </a:lnSpc>
            </a:pPr>
            <a:r>
              <a:rPr lang="en-US" sz="2500" spc="-117">
                <a:solidFill>
                  <a:srgbClr val="424242"/>
                </a:solidFill>
                <a:latin typeface="Open Sauce"/>
                <a:ea typeface="Open Sauce"/>
                <a:cs typeface="Open Sauce"/>
                <a:sym typeface="Open Sauce"/>
              </a:rPr>
              <a:t>Research Supervisor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24022" y="5188961"/>
            <a:ext cx="4716981" cy="6251420"/>
          </a:xfrm>
          <a:custGeom>
            <a:avLst/>
            <a:gdLst/>
            <a:ahLst/>
            <a:cxnLst/>
            <a:rect r="r" b="b" t="t" l="l"/>
            <a:pathLst>
              <a:path h="6251420" w="4716981">
                <a:moveTo>
                  <a:pt x="0" y="0"/>
                </a:moveTo>
                <a:lnTo>
                  <a:pt x="4716981" y="0"/>
                </a:lnTo>
                <a:lnTo>
                  <a:pt x="4716981" y="6251421"/>
                </a:lnTo>
                <a:lnTo>
                  <a:pt x="0" y="6251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925852">
            <a:off x="-2330235" y="2657262"/>
            <a:ext cx="9386678" cy="10557613"/>
          </a:xfrm>
          <a:custGeom>
            <a:avLst/>
            <a:gdLst/>
            <a:ahLst/>
            <a:cxnLst/>
            <a:rect r="r" b="b" t="t" l="l"/>
            <a:pathLst>
              <a:path h="10557613" w="9386678">
                <a:moveTo>
                  <a:pt x="0" y="0"/>
                </a:moveTo>
                <a:lnTo>
                  <a:pt x="9386678" y="0"/>
                </a:lnTo>
                <a:lnTo>
                  <a:pt x="9386678" y="10557613"/>
                </a:lnTo>
                <a:lnTo>
                  <a:pt x="0" y="105576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53566" y="2258339"/>
            <a:ext cx="16467546" cy="569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8"/>
              </a:lnSpc>
            </a:pPr>
            <a:r>
              <a:rPr lang="en-US" sz="4509" spc="-211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Website:           https://fyodoramanov1.github.io/Iot-doc/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6746" y="9020968"/>
            <a:ext cx="2420337" cy="387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Fyodor Amanov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791754" y="4391622"/>
            <a:ext cx="16467546" cy="1104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8"/>
              </a:lnSpc>
            </a:pPr>
            <a:r>
              <a:rPr lang="en-US" sz="4509" spc="-211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Live demo:         https://wokwi.com/projects/450675544433895425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21747" y="971550"/>
            <a:ext cx="16844505" cy="76917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700000">
            <a:off x="-2109444" y="5046072"/>
            <a:ext cx="9290530" cy="6858100"/>
          </a:xfrm>
          <a:custGeom>
            <a:avLst/>
            <a:gdLst/>
            <a:ahLst/>
            <a:cxnLst/>
            <a:rect r="r" b="b" t="t" l="l"/>
            <a:pathLst>
              <a:path h="6858100" w="9290530">
                <a:moveTo>
                  <a:pt x="9290530" y="0"/>
                </a:moveTo>
                <a:lnTo>
                  <a:pt x="0" y="0"/>
                </a:lnTo>
                <a:lnTo>
                  <a:pt x="0" y="6858101"/>
                </a:lnTo>
                <a:lnTo>
                  <a:pt x="9290530" y="6858101"/>
                </a:lnTo>
                <a:lnTo>
                  <a:pt x="929053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461766" y="647822"/>
            <a:ext cx="8797534" cy="8385207"/>
            <a:chOff x="0" y="0"/>
            <a:chExt cx="2317046" cy="22084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17046" cy="2208450"/>
            </a:xfrm>
            <a:custGeom>
              <a:avLst/>
              <a:gdLst/>
              <a:ahLst/>
              <a:cxnLst/>
              <a:rect r="r" b="b" t="t" l="l"/>
              <a:pathLst>
                <a:path h="2208450" w="2317046">
                  <a:moveTo>
                    <a:pt x="81841" y="0"/>
                  </a:moveTo>
                  <a:lnTo>
                    <a:pt x="2235205" y="0"/>
                  </a:lnTo>
                  <a:cubicBezTo>
                    <a:pt x="2280405" y="0"/>
                    <a:pt x="2317046" y="36641"/>
                    <a:pt x="2317046" y="81841"/>
                  </a:cubicBezTo>
                  <a:lnTo>
                    <a:pt x="2317046" y="2126609"/>
                  </a:lnTo>
                  <a:cubicBezTo>
                    <a:pt x="2317046" y="2171808"/>
                    <a:pt x="2280405" y="2208450"/>
                    <a:pt x="2235205" y="2208450"/>
                  </a:cubicBezTo>
                  <a:lnTo>
                    <a:pt x="81841" y="2208450"/>
                  </a:lnTo>
                  <a:cubicBezTo>
                    <a:pt x="36641" y="2208450"/>
                    <a:pt x="0" y="2171808"/>
                    <a:pt x="0" y="2126609"/>
                  </a:cubicBezTo>
                  <a:lnTo>
                    <a:pt x="0" y="81841"/>
                  </a:lnTo>
                  <a:cubicBezTo>
                    <a:pt x="0" y="36641"/>
                    <a:pt x="36641" y="0"/>
                    <a:pt x="81841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2317046" cy="2237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9277694" y="1667699"/>
            <a:ext cx="1955785" cy="1712529"/>
          </a:xfrm>
          <a:custGeom>
            <a:avLst/>
            <a:gdLst/>
            <a:ahLst/>
            <a:cxnLst/>
            <a:rect r="r" b="b" t="t" l="l"/>
            <a:pathLst>
              <a:path h="1712529" w="1955785">
                <a:moveTo>
                  <a:pt x="0" y="0"/>
                </a:moveTo>
                <a:lnTo>
                  <a:pt x="1955786" y="0"/>
                </a:lnTo>
                <a:lnTo>
                  <a:pt x="1955786" y="1712528"/>
                </a:lnTo>
                <a:lnTo>
                  <a:pt x="0" y="17125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304040" y="4420839"/>
            <a:ext cx="1903093" cy="1360901"/>
          </a:xfrm>
          <a:custGeom>
            <a:avLst/>
            <a:gdLst/>
            <a:ahLst/>
            <a:cxnLst/>
            <a:rect r="r" b="b" t="t" l="l"/>
            <a:pathLst>
              <a:path h="1360901" w="1903093">
                <a:moveTo>
                  <a:pt x="0" y="0"/>
                </a:moveTo>
                <a:lnTo>
                  <a:pt x="1903094" y="0"/>
                </a:lnTo>
                <a:lnTo>
                  <a:pt x="1903094" y="1360902"/>
                </a:lnTo>
                <a:lnTo>
                  <a:pt x="0" y="13609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304040" y="6918711"/>
            <a:ext cx="2098006" cy="1398671"/>
          </a:xfrm>
          <a:custGeom>
            <a:avLst/>
            <a:gdLst/>
            <a:ahLst/>
            <a:cxnLst/>
            <a:rect r="r" b="b" t="t" l="l"/>
            <a:pathLst>
              <a:path h="1398671" w="2098006">
                <a:moveTo>
                  <a:pt x="0" y="0"/>
                </a:moveTo>
                <a:lnTo>
                  <a:pt x="2098007" y="0"/>
                </a:lnTo>
                <a:lnTo>
                  <a:pt x="2098007" y="1398671"/>
                </a:lnTo>
                <a:lnTo>
                  <a:pt x="0" y="13986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65399" y="6115124"/>
            <a:ext cx="5516698" cy="2414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29"/>
              </a:lnSpc>
            </a:pPr>
            <a:r>
              <a:rPr lang="en-US" sz="6627" spc="-311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Usmonov Mahmudkhon23013088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1757389" y="1481961"/>
            <a:ext cx="5140506" cy="155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</a:p>
          <a:p>
            <a:pPr algn="l">
              <a:lnSpc>
                <a:spcPts val="3120"/>
              </a:lnSpc>
            </a:pPr>
            <a:r>
              <a:rPr lang="en-US" sz="2600" spc="-122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My R</a:t>
            </a:r>
            <a:r>
              <a:rPr lang="en-US" sz="2600" spc="-122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ole &amp; Responsibilities</a:t>
            </a:r>
          </a:p>
          <a:p>
            <a:pPr algn="l">
              <a:lnSpc>
                <a:spcPts val="3120"/>
              </a:lnSpc>
            </a:pPr>
            <a:r>
              <a:rPr lang="en-US" sz="2600" spc="-122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Solution 01</a:t>
            </a:r>
          </a:p>
          <a:p>
            <a:pPr algn="l">
              <a:lnSpc>
                <a:spcPts val="312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1757389" y="4149530"/>
            <a:ext cx="5140506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spc="-122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Solution 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757389" y="2616417"/>
            <a:ext cx="4283655" cy="1499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5"/>
              </a:lnSpc>
            </a:pPr>
          </a:p>
          <a:p>
            <a:pPr algn="l">
              <a:lnSpc>
                <a:spcPts val="2405"/>
              </a:lnSpc>
            </a:pPr>
            <a:r>
              <a:rPr lang="en-US" sz="1718" spc="-80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Led overall projec</a:t>
            </a:r>
            <a:r>
              <a:rPr lang="en-US" sz="1718" spc="-80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 development, hardware architecture, and firmware design.</a:t>
            </a:r>
          </a:p>
          <a:p>
            <a:pPr algn="l">
              <a:lnSpc>
                <a:spcPts val="2405"/>
              </a:lnSpc>
            </a:pPr>
          </a:p>
          <a:p>
            <a:pPr algn="l">
              <a:lnSpc>
                <a:spcPts val="2405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1757389" y="4795905"/>
            <a:ext cx="4865180" cy="1708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2"/>
              </a:lnSpc>
            </a:pPr>
          </a:p>
          <a:p>
            <a:pPr algn="l">
              <a:lnSpc>
                <a:spcPts val="2732"/>
              </a:lnSpc>
            </a:pPr>
            <a:r>
              <a:rPr lang="en-US" sz="1951" spc="-91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</a:t>
            </a:r>
            <a:r>
              <a:rPr lang="en-US" sz="1951" spc="-91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ntegr</a:t>
            </a:r>
            <a:r>
              <a:rPr lang="en-US" sz="1951" spc="-91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ated sensor systems and implemented advanced real-time processing algorithms.</a:t>
            </a:r>
          </a:p>
          <a:p>
            <a:pPr algn="l">
              <a:lnSpc>
                <a:spcPts val="2732"/>
              </a:lnSpc>
            </a:pPr>
          </a:p>
          <a:p>
            <a:pPr algn="l">
              <a:lnSpc>
                <a:spcPts val="2732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1757389" y="6817098"/>
            <a:ext cx="5140506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spc="-122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Solution 03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757389" y="7570421"/>
            <a:ext cx="4985294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-94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Designed us</a:t>
            </a:r>
            <a:r>
              <a:rPr lang="en-US" sz="2000" spc="-94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er feedback mechanisms and display control.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 descr="make them bold "/>
          <p:cNvSpPr txBox="true"/>
          <p:nvPr/>
        </p:nvSpPr>
        <p:spPr>
          <a:xfrm rot="0">
            <a:off x="0" y="1376575"/>
            <a:ext cx="17552590" cy="6459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  <a:r>
              <a:rPr lang="en-US" b="true" sz="3673" spc="-172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Hardware Architecture</a:t>
            </a:r>
          </a:p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1. Developed a functional hardware system featuring </a:t>
            </a:r>
            <a:r>
              <a:rPr lang="en-US" sz="3673" spc="-172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robust sensing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and feedback capabilities. </a:t>
            </a:r>
          </a:p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 2. Utilized </a:t>
            </a:r>
            <a:r>
              <a:rPr lang="en-US" sz="3673" spc="-172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four HC-SR04 sensors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for comprehensive detection. Incorporated dual vibration motors to assist in navigation. </a:t>
            </a:r>
          </a:p>
          <a:p>
            <a:pPr algn="ctr" marL="0" indent="0" lvl="0">
              <a:lnSpc>
                <a:spcPts val="5143"/>
              </a:lnSpc>
              <a:spcBef>
                <a:spcPct val="0"/>
              </a:spcBef>
            </a:pPr>
          </a:p>
          <a:p>
            <a:pPr algn="ctr">
              <a:lnSpc>
                <a:spcPts val="5143"/>
              </a:lnSpc>
              <a:spcBef>
                <a:spcPct val="0"/>
              </a:spcBef>
            </a:pP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3.Included </a:t>
            </a:r>
            <a:r>
              <a:rPr lang="en-US" sz="3673" spc="-172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7-segment displays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, an </a:t>
            </a:r>
            <a:r>
              <a:rPr lang="en-US" sz="3673" spc="-172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I2C LCD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, and </a:t>
            </a:r>
            <a:r>
              <a:rPr lang="en-US" sz="3673" spc="-172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RGB lights</a:t>
            </a:r>
            <a:r>
              <a:rPr lang="en-US" sz="3673" spc="-172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for clear and effective information display.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6746" y="9020968"/>
            <a:ext cx="2420337" cy="802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Usmonov Mahmudkhon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242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13623">
            <a:off x="6346841" y="-1712143"/>
            <a:ext cx="14118808" cy="9138719"/>
          </a:xfrm>
          <a:custGeom>
            <a:avLst/>
            <a:gdLst/>
            <a:ahLst/>
            <a:cxnLst/>
            <a:rect r="r" b="b" t="t" l="l"/>
            <a:pathLst>
              <a:path h="9138719" w="14118808">
                <a:moveTo>
                  <a:pt x="0" y="0"/>
                </a:moveTo>
                <a:lnTo>
                  <a:pt x="14118808" y="0"/>
                </a:lnTo>
                <a:lnTo>
                  <a:pt x="14118808" y="9138719"/>
                </a:lnTo>
                <a:lnTo>
                  <a:pt x="0" y="91387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18663" y="4029905"/>
            <a:ext cx="17683768" cy="0"/>
          </a:xfrm>
          <a:prstGeom prst="line">
            <a:avLst/>
          </a:prstGeom>
          <a:ln cap="flat" w="57150">
            <a:solidFill>
              <a:srgbClr val="D0D7DD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981077" y="3578182"/>
            <a:ext cx="2894965" cy="941546"/>
            <a:chOff x="0" y="0"/>
            <a:chExt cx="762460" cy="24797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62460" cy="247979"/>
            </a:xfrm>
            <a:custGeom>
              <a:avLst/>
              <a:gdLst/>
              <a:ahLst/>
              <a:cxnLst/>
              <a:rect r="r" b="b" t="t" l="l"/>
              <a:pathLst>
                <a:path h="247979" w="762460">
                  <a:moveTo>
                    <a:pt x="123990" y="0"/>
                  </a:moveTo>
                  <a:lnTo>
                    <a:pt x="638470" y="0"/>
                  </a:lnTo>
                  <a:cubicBezTo>
                    <a:pt x="706948" y="0"/>
                    <a:pt x="762460" y="55512"/>
                    <a:pt x="762460" y="123990"/>
                  </a:cubicBezTo>
                  <a:lnTo>
                    <a:pt x="762460" y="123990"/>
                  </a:lnTo>
                  <a:cubicBezTo>
                    <a:pt x="762460" y="156874"/>
                    <a:pt x="749397" y="188411"/>
                    <a:pt x="726144" y="211663"/>
                  </a:cubicBezTo>
                  <a:cubicBezTo>
                    <a:pt x="702892" y="234916"/>
                    <a:pt x="671354" y="247979"/>
                    <a:pt x="638470" y="247979"/>
                  </a:cubicBezTo>
                  <a:lnTo>
                    <a:pt x="123990" y="247979"/>
                  </a:lnTo>
                  <a:cubicBezTo>
                    <a:pt x="91106" y="247979"/>
                    <a:pt x="59568" y="234916"/>
                    <a:pt x="36316" y="211663"/>
                  </a:cubicBezTo>
                  <a:cubicBezTo>
                    <a:pt x="13063" y="188411"/>
                    <a:pt x="0" y="156874"/>
                    <a:pt x="0" y="123990"/>
                  </a:cubicBezTo>
                  <a:lnTo>
                    <a:pt x="0" y="123990"/>
                  </a:lnTo>
                  <a:cubicBezTo>
                    <a:pt x="0" y="91106"/>
                    <a:pt x="13063" y="59568"/>
                    <a:pt x="36316" y="36316"/>
                  </a:cubicBezTo>
                  <a:cubicBezTo>
                    <a:pt x="59568" y="13063"/>
                    <a:pt x="91106" y="0"/>
                    <a:pt x="12399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0CEFD">
                    <a:alpha val="100000"/>
                  </a:srgbClr>
                </a:gs>
                <a:gs pos="100000">
                  <a:srgbClr val="E4F2FF">
                    <a:alpha val="100000"/>
                  </a:srgbClr>
                </a:gs>
              </a:gsLst>
              <a:lin ang="0"/>
            </a:gra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762460" cy="276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025140" y="3578182"/>
            <a:ext cx="2894965" cy="941546"/>
            <a:chOff x="0" y="0"/>
            <a:chExt cx="762460" cy="24797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62460" cy="247979"/>
            </a:xfrm>
            <a:custGeom>
              <a:avLst/>
              <a:gdLst/>
              <a:ahLst/>
              <a:cxnLst/>
              <a:rect r="r" b="b" t="t" l="l"/>
              <a:pathLst>
                <a:path h="247979" w="762460">
                  <a:moveTo>
                    <a:pt x="123990" y="0"/>
                  </a:moveTo>
                  <a:lnTo>
                    <a:pt x="638470" y="0"/>
                  </a:lnTo>
                  <a:cubicBezTo>
                    <a:pt x="706948" y="0"/>
                    <a:pt x="762460" y="55512"/>
                    <a:pt x="762460" y="123990"/>
                  </a:cubicBezTo>
                  <a:lnTo>
                    <a:pt x="762460" y="123990"/>
                  </a:lnTo>
                  <a:cubicBezTo>
                    <a:pt x="762460" y="156874"/>
                    <a:pt x="749397" y="188411"/>
                    <a:pt x="726144" y="211663"/>
                  </a:cubicBezTo>
                  <a:cubicBezTo>
                    <a:pt x="702892" y="234916"/>
                    <a:pt x="671354" y="247979"/>
                    <a:pt x="638470" y="247979"/>
                  </a:cubicBezTo>
                  <a:lnTo>
                    <a:pt x="123990" y="247979"/>
                  </a:lnTo>
                  <a:cubicBezTo>
                    <a:pt x="91106" y="247979"/>
                    <a:pt x="59568" y="234916"/>
                    <a:pt x="36316" y="211663"/>
                  </a:cubicBezTo>
                  <a:cubicBezTo>
                    <a:pt x="13063" y="188411"/>
                    <a:pt x="0" y="156874"/>
                    <a:pt x="0" y="123990"/>
                  </a:cubicBezTo>
                  <a:lnTo>
                    <a:pt x="0" y="123990"/>
                  </a:lnTo>
                  <a:cubicBezTo>
                    <a:pt x="0" y="91106"/>
                    <a:pt x="13063" y="59568"/>
                    <a:pt x="36316" y="36316"/>
                  </a:cubicBezTo>
                  <a:cubicBezTo>
                    <a:pt x="59568" y="13063"/>
                    <a:pt x="91106" y="0"/>
                    <a:pt x="12399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0CEFD">
                    <a:alpha val="100000"/>
                  </a:srgbClr>
                </a:gs>
                <a:gs pos="100000">
                  <a:srgbClr val="E4F2FF">
                    <a:alpha val="100000"/>
                  </a:srgbClr>
                </a:gs>
              </a:gsLst>
              <a:lin ang="0"/>
            </a:gra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762460" cy="276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069203" y="3578182"/>
            <a:ext cx="2894965" cy="941546"/>
            <a:chOff x="0" y="0"/>
            <a:chExt cx="762460" cy="24797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62460" cy="247979"/>
            </a:xfrm>
            <a:custGeom>
              <a:avLst/>
              <a:gdLst/>
              <a:ahLst/>
              <a:cxnLst/>
              <a:rect r="r" b="b" t="t" l="l"/>
              <a:pathLst>
                <a:path h="247979" w="762460">
                  <a:moveTo>
                    <a:pt x="123990" y="0"/>
                  </a:moveTo>
                  <a:lnTo>
                    <a:pt x="638470" y="0"/>
                  </a:lnTo>
                  <a:cubicBezTo>
                    <a:pt x="706948" y="0"/>
                    <a:pt x="762460" y="55512"/>
                    <a:pt x="762460" y="123990"/>
                  </a:cubicBezTo>
                  <a:lnTo>
                    <a:pt x="762460" y="123990"/>
                  </a:lnTo>
                  <a:cubicBezTo>
                    <a:pt x="762460" y="156874"/>
                    <a:pt x="749397" y="188411"/>
                    <a:pt x="726144" y="211663"/>
                  </a:cubicBezTo>
                  <a:cubicBezTo>
                    <a:pt x="702892" y="234916"/>
                    <a:pt x="671354" y="247979"/>
                    <a:pt x="638470" y="247979"/>
                  </a:cubicBezTo>
                  <a:lnTo>
                    <a:pt x="123990" y="247979"/>
                  </a:lnTo>
                  <a:cubicBezTo>
                    <a:pt x="91106" y="247979"/>
                    <a:pt x="59568" y="234916"/>
                    <a:pt x="36316" y="211663"/>
                  </a:cubicBezTo>
                  <a:cubicBezTo>
                    <a:pt x="13063" y="188411"/>
                    <a:pt x="0" y="156874"/>
                    <a:pt x="0" y="123990"/>
                  </a:cubicBezTo>
                  <a:lnTo>
                    <a:pt x="0" y="123990"/>
                  </a:lnTo>
                  <a:cubicBezTo>
                    <a:pt x="0" y="91106"/>
                    <a:pt x="13063" y="59568"/>
                    <a:pt x="36316" y="36316"/>
                  </a:cubicBezTo>
                  <a:cubicBezTo>
                    <a:pt x="59568" y="13063"/>
                    <a:pt x="91106" y="0"/>
                    <a:pt x="12399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0CEFD">
                    <a:alpha val="100000"/>
                  </a:srgbClr>
                </a:gs>
                <a:gs pos="100000">
                  <a:srgbClr val="E4F2FF">
                    <a:alpha val="100000"/>
                  </a:srgbClr>
                </a:gs>
              </a:gsLst>
              <a:lin ang="0"/>
            </a:gra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762460" cy="276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113265" y="3578182"/>
            <a:ext cx="2894965" cy="941546"/>
            <a:chOff x="0" y="0"/>
            <a:chExt cx="762460" cy="24797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62460" cy="247979"/>
            </a:xfrm>
            <a:custGeom>
              <a:avLst/>
              <a:gdLst/>
              <a:ahLst/>
              <a:cxnLst/>
              <a:rect r="r" b="b" t="t" l="l"/>
              <a:pathLst>
                <a:path h="247979" w="762460">
                  <a:moveTo>
                    <a:pt x="123990" y="0"/>
                  </a:moveTo>
                  <a:lnTo>
                    <a:pt x="638470" y="0"/>
                  </a:lnTo>
                  <a:cubicBezTo>
                    <a:pt x="706948" y="0"/>
                    <a:pt x="762460" y="55512"/>
                    <a:pt x="762460" y="123990"/>
                  </a:cubicBezTo>
                  <a:lnTo>
                    <a:pt x="762460" y="123990"/>
                  </a:lnTo>
                  <a:cubicBezTo>
                    <a:pt x="762460" y="156874"/>
                    <a:pt x="749397" y="188411"/>
                    <a:pt x="726144" y="211663"/>
                  </a:cubicBezTo>
                  <a:cubicBezTo>
                    <a:pt x="702892" y="234916"/>
                    <a:pt x="671354" y="247979"/>
                    <a:pt x="638470" y="247979"/>
                  </a:cubicBezTo>
                  <a:lnTo>
                    <a:pt x="123990" y="247979"/>
                  </a:lnTo>
                  <a:cubicBezTo>
                    <a:pt x="91106" y="247979"/>
                    <a:pt x="59568" y="234916"/>
                    <a:pt x="36316" y="211663"/>
                  </a:cubicBezTo>
                  <a:cubicBezTo>
                    <a:pt x="13063" y="188411"/>
                    <a:pt x="0" y="156874"/>
                    <a:pt x="0" y="123990"/>
                  </a:cubicBezTo>
                  <a:lnTo>
                    <a:pt x="0" y="123990"/>
                  </a:lnTo>
                  <a:cubicBezTo>
                    <a:pt x="0" y="91106"/>
                    <a:pt x="13063" y="59568"/>
                    <a:pt x="36316" y="36316"/>
                  </a:cubicBezTo>
                  <a:cubicBezTo>
                    <a:pt x="59568" y="13063"/>
                    <a:pt x="91106" y="0"/>
                    <a:pt x="12399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0CEFD">
                    <a:alpha val="100000"/>
                  </a:srgbClr>
                </a:gs>
                <a:gs pos="100000">
                  <a:srgbClr val="E4F2FF">
                    <a:alpha val="100000"/>
                  </a:srgbClr>
                </a:gs>
              </a:gsLst>
              <a:lin ang="0"/>
            </a:gra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762460" cy="276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63752" y="4778595"/>
            <a:ext cx="16495548" cy="4547013"/>
            <a:chOff x="0" y="0"/>
            <a:chExt cx="4344507" cy="119756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344507" cy="1197567"/>
            </a:xfrm>
            <a:custGeom>
              <a:avLst/>
              <a:gdLst/>
              <a:ahLst/>
              <a:cxnLst/>
              <a:rect r="r" b="b" t="t" l="l"/>
              <a:pathLst>
                <a:path h="1197567" w="4344507">
                  <a:moveTo>
                    <a:pt x="37547" y="0"/>
                  </a:moveTo>
                  <a:lnTo>
                    <a:pt x="4306960" y="0"/>
                  </a:lnTo>
                  <a:cubicBezTo>
                    <a:pt x="4316918" y="0"/>
                    <a:pt x="4326468" y="3956"/>
                    <a:pt x="4333510" y="10997"/>
                  </a:cubicBezTo>
                  <a:cubicBezTo>
                    <a:pt x="4340551" y="18039"/>
                    <a:pt x="4344507" y="27589"/>
                    <a:pt x="4344507" y="37547"/>
                  </a:cubicBezTo>
                  <a:lnTo>
                    <a:pt x="4344507" y="1160021"/>
                  </a:lnTo>
                  <a:cubicBezTo>
                    <a:pt x="4344507" y="1169979"/>
                    <a:pt x="4340551" y="1179529"/>
                    <a:pt x="4333510" y="1186570"/>
                  </a:cubicBezTo>
                  <a:cubicBezTo>
                    <a:pt x="4326468" y="1193612"/>
                    <a:pt x="4316918" y="1197567"/>
                    <a:pt x="4306960" y="1197567"/>
                  </a:cubicBezTo>
                  <a:lnTo>
                    <a:pt x="37547" y="1197567"/>
                  </a:lnTo>
                  <a:cubicBezTo>
                    <a:pt x="27589" y="1197567"/>
                    <a:pt x="18039" y="1193612"/>
                    <a:pt x="10997" y="1186570"/>
                  </a:cubicBezTo>
                  <a:cubicBezTo>
                    <a:pt x="3956" y="1179529"/>
                    <a:pt x="0" y="1169979"/>
                    <a:pt x="0" y="1160021"/>
                  </a:cubicBezTo>
                  <a:lnTo>
                    <a:pt x="0" y="37547"/>
                  </a:lnTo>
                  <a:cubicBezTo>
                    <a:pt x="0" y="27589"/>
                    <a:pt x="3956" y="18039"/>
                    <a:pt x="10997" y="10997"/>
                  </a:cubicBezTo>
                  <a:cubicBezTo>
                    <a:pt x="18039" y="3956"/>
                    <a:pt x="27589" y="0"/>
                    <a:pt x="37547" y="0"/>
                  </a:cubicBezTo>
                  <a:close/>
                </a:path>
              </a:pathLst>
            </a:custGeom>
            <a:solidFill>
              <a:srgbClr val="424242"/>
            </a:solidFill>
            <a:ln w="19050" cap="rnd">
              <a:solidFill>
                <a:srgbClr val="D0D7DD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4344507" cy="1226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248932" y="6015153"/>
            <a:ext cx="3482215" cy="1695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3"/>
              </a:lnSpc>
            </a:pPr>
          </a:p>
          <a:p>
            <a:pPr algn="l">
              <a:lnSpc>
                <a:spcPts val="3443"/>
              </a:lnSpc>
            </a:pPr>
            <a:r>
              <a:rPr lang="en-US" sz="2459" spc="-11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</a:t>
            </a:r>
            <a:r>
              <a:rPr lang="en-US" sz="2459" spc="-11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ulti-Sensor Integration</a:t>
            </a:r>
          </a:p>
          <a:p>
            <a:pPr algn="l">
              <a:lnSpc>
                <a:spcPts val="3443"/>
              </a:lnSpc>
            </a:pPr>
          </a:p>
          <a:p>
            <a:pPr algn="l">
              <a:lnSpc>
                <a:spcPts val="3443"/>
              </a:lnSpc>
            </a:pPr>
          </a:p>
        </p:txBody>
      </p:sp>
      <p:sp>
        <p:nvSpPr>
          <p:cNvPr name="AutoShape 20" id="20"/>
          <p:cNvSpPr/>
          <p:nvPr/>
        </p:nvSpPr>
        <p:spPr>
          <a:xfrm flipH="true">
            <a:off x="8726707" y="5490280"/>
            <a:ext cx="0" cy="3462212"/>
          </a:xfrm>
          <a:prstGeom prst="line">
            <a:avLst/>
          </a:prstGeom>
          <a:ln cap="flat" w="19050">
            <a:solidFill>
              <a:srgbClr val="D0D7D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flipH="true">
            <a:off x="4731147" y="5490280"/>
            <a:ext cx="0" cy="3462212"/>
          </a:xfrm>
          <a:prstGeom prst="line">
            <a:avLst/>
          </a:prstGeom>
          <a:ln cap="flat" w="19050">
            <a:solidFill>
              <a:srgbClr val="D0D7D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12724982" y="5490280"/>
            <a:ext cx="0" cy="3462212"/>
          </a:xfrm>
          <a:prstGeom prst="line">
            <a:avLst/>
          </a:prstGeom>
          <a:ln cap="flat" w="19050">
            <a:solidFill>
              <a:srgbClr val="D0D7D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984504" y="3822810"/>
            <a:ext cx="2888111" cy="55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2"/>
              </a:lnSpc>
            </a:pPr>
            <a:r>
              <a:rPr lang="en-US" b="true" sz="4364" spc="-205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025140" y="3822810"/>
            <a:ext cx="2888111" cy="55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2"/>
              </a:lnSpc>
            </a:pPr>
            <a:r>
              <a:rPr lang="en-US" b="true" sz="4364" spc="-205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065776" y="3822810"/>
            <a:ext cx="2888111" cy="55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2"/>
              </a:lnSpc>
            </a:pPr>
            <a:r>
              <a:rPr lang="en-US" b="true" sz="4364" spc="-205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106412" y="3840040"/>
            <a:ext cx="2888111" cy="513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9"/>
              </a:lnSpc>
            </a:pPr>
            <a:r>
              <a:rPr lang="en-US" b="true" sz="3999" spc="-187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28700" y="1017210"/>
            <a:ext cx="16230600" cy="1436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27"/>
              </a:lnSpc>
            </a:pPr>
            <a:r>
              <a:rPr lang="en-US" sz="11199" spc="-526" b="true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Core Features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025140" y="6096064"/>
            <a:ext cx="3569206" cy="1614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8"/>
              </a:lnSpc>
            </a:pPr>
          </a:p>
          <a:p>
            <a:pPr algn="l">
              <a:lnSpc>
                <a:spcPts val="3278"/>
              </a:lnSpc>
            </a:pPr>
            <a:r>
              <a:rPr lang="en-US" sz="2341" spc="-11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</a:t>
            </a:r>
            <a:r>
              <a:rPr lang="en-US" sz="2341" spc="-11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ntelligent Zone Detection</a:t>
            </a:r>
          </a:p>
          <a:p>
            <a:pPr algn="l">
              <a:lnSpc>
                <a:spcPts val="3278"/>
              </a:lnSpc>
            </a:pPr>
          </a:p>
          <a:p>
            <a:pPr algn="l">
              <a:lnSpc>
                <a:spcPts val="3278"/>
              </a:lnSpc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9065776" y="6057771"/>
            <a:ext cx="3580982" cy="161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9"/>
              </a:lnSpc>
            </a:pPr>
          </a:p>
          <a:p>
            <a:pPr algn="l">
              <a:lnSpc>
                <a:spcPts val="3289"/>
              </a:lnSpc>
            </a:pPr>
            <a:r>
              <a:rPr lang="en-US" sz="2349" spc="-11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Countdown Timer System</a:t>
            </a:r>
          </a:p>
          <a:p>
            <a:pPr algn="l">
              <a:lnSpc>
                <a:spcPts val="3289"/>
              </a:lnSpc>
            </a:pPr>
          </a:p>
          <a:p>
            <a:pPr algn="l">
              <a:lnSpc>
                <a:spcPts val="3289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3067882" y="6015153"/>
            <a:ext cx="4191542" cy="1662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8"/>
              </a:lnSpc>
            </a:pPr>
          </a:p>
          <a:p>
            <a:pPr algn="l">
              <a:lnSpc>
                <a:spcPts val="3358"/>
              </a:lnSpc>
            </a:pPr>
            <a:r>
              <a:rPr lang="en-US" sz="2398" spc="-112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Emergency System</a:t>
            </a:r>
          </a:p>
          <a:p>
            <a:pPr algn="l">
              <a:lnSpc>
                <a:spcPts val="3358"/>
              </a:lnSpc>
            </a:pPr>
          </a:p>
          <a:p>
            <a:pPr algn="l">
              <a:lnSpc>
                <a:spcPts val="3358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266558" y="9544684"/>
            <a:ext cx="6738541" cy="438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9"/>
              </a:lnSpc>
            </a:pPr>
            <a:r>
              <a:rPr lang="en-US" sz="2627" spc="-123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Usmonov  Mahmudkhon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 descr="make them bold "/>
          <p:cNvSpPr txBox="true"/>
          <p:nvPr/>
        </p:nvSpPr>
        <p:spPr>
          <a:xfrm rot="0">
            <a:off x="636746" y="1488024"/>
            <a:ext cx="17059935" cy="827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  <a:r>
              <a:rPr lang="en-US" b="true" sz="3629" spc="-17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Technic</a:t>
            </a:r>
            <a:r>
              <a:rPr lang="en-US" b="true" sz="3629" spc="-17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al Achievements</a:t>
            </a:r>
          </a:p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</a:p>
          <a:p>
            <a:pPr algn="ctr">
              <a:lnSpc>
                <a:spcPts val="5081"/>
              </a:lnSpc>
              <a:spcBef>
                <a:spcPct val="0"/>
              </a:spcBef>
            </a:pP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~Reduced Arduino sketch size to </a:t>
            </a:r>
            <a:r>
              <a:rPr lang="en-US" sz="3629" spc="-170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~800+ lines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sing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memory optimization techniques.</a:t>
            </a:r>
          </a:p>
          <a:p>
            <a:pPr algn="ctr">
              <a:lnSpc>
                <a:spcPts val="5081"/>
              </a:lnSpc>
              <a:spcBef>
                <a:spcPct val="0"/>
              </a:spcBef>
            </a:pP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 </a:t>
            </a:r>
          </a:p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~ Imp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lemented a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moving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-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av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er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age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plus</a:t>
            </a:r>
            <a:r>
              <a:rPr lang="en-US" sz="3629" spc="-170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outlier detection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filter for reliable sensor data.</a:t>
            </a:r>
          </a:p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~</a:t>
            </a:r>
            <a:r>
              <a:rPr lang="en-US" sz="3629" spc="-170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Real-time directional haptic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feedback for obstacle proximity.</a:t>
            </a:r>
          </a:p>
          <a:p>
            <a:pPr algn="ctr" marL="0" indent="0" lvl="0">
              <a:lnSpc>
                <a:spcPts val="5081"/>
              </a:lnSpc>
              <a:spcBef>
                <a:spcPct val="0"/>
              </a:spcBef>
            </a:pP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~</a:t>
            </a:r>
          </a:p>
          <a:p>
            <a:pPr algn="ctr">
              <a:lnSpc>
                <a:spcPts val="5081"/>
              </a:lnSpc>
              <a:spcBef>
                <a:spcPct val="0"/>
              </a:spcBef>
            </a:pP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~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Optimized real-time processing at </a:t>
            </a:r>
            <a:r>
              <a:rPr lang="en-US" sz="3629" spc="-170">
                <a:solidFill>
                  <a:srgbClr val="FF3131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100 ms </a:t>
            </a:r>
            <a:r>
              <a:rPr lang="en-US" sz="3629" spc="-17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sensor intervals</a:t>
            </a:r>
          </a:p>
          <a:p>
            <a:pPr algn="ctr">
              <a:lnSpc>
                <a:spcPts val="5081"/>
              </a:lnSpc>
              <a:spcBef>
                <a:spcPct val="0"/>
              </a:spcBef>
            </a:pPr>
          </a:p>
          <a:p>
            <a:pPr algn="ctr">
              <a:lnSpc>
                <a:spcPts val="5081"/>
              </a:lnSpc>
              <a:spcBef>
                <a:spcPct val="0"/>
              </a:spcBef>
            </a:pPr>
          </a:p>
          <a:p>
            <a:pPr algn="ctr">
              <a:lnSpc>
                <a:spcPts val="5081"/>
              </a:lnSpc>
              <a:spcBef>
                <a:spcPct val="0"/>
              </a:spcBef>
            </a:pPr>
          </a:p>
          <a:p>
            <a:pPr algn="ctr">
              <a:lnSpc>
                <a:spcPts val="5081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36746" y="9020968"/>
            <a:ext cx="2420337" cy="802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Usmonov Mahmudkhon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24022" y="5188961"/>
            <a:ext cx="4716981" cy="6251420"/>
          </a:xfrm>
          <a:custGeom>
            <a:avLst/>
            <a:gdLst/>
            <a:ahLst/>
            <a:cxnLst/>
            <a:rect r="r" b="b" t="t" l="l"/>
            <a:pathLst>
              <a:path h="6251420" w="4716981">
                <a:moveTo>
                  <a:pt x="0" y="0"/>
                </a:moveTo>
                <a:lnTo>
                  <a:pt x="4716981" y="0"/>
                </a:lnTo>
                <a:lnTo>
                  <a:pt x="4716981" y="6251421"/>
                </a:lnTo>
                <a:lnTo>
                  <a:pt x="0" y="6251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925852">
            <a:off x="-2330235" y="2657262"/>
            <a:ext cx="9386678" cy="10557613"/>
          </a:xfrm>
          <a:custGeom>
            <a:avLst/>
            <a:gdLst/>
            <a:ahLst/>
            <a:cxnLst/>
            <a:rect r="r" b="b" t="t" l="l"/>
            <a:pathLst>
              <a:path h="10557613" w="9386678">
                <a:moveTo>
                  <a:pt x="0" y="0"/>
                </a:moveTo>
                <a:lnTo>
                  <a:pt x="9386678" y="0"/>
                </a:lnTo>
                <a:lnTo>
                  <a:pt x="9386678" y="10557613"/>
                </a:lnTo>
                <a:lnTo>
                  <a:pt x="0" y="105576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343327" y="-1437860"/>
            <a:ext cx="12858845" cy="4933121"/>
          </a:xfrm>
          <a:custGeom>
            <a:avLst/>
            <a:gdLst/>
            <a:ahLst/>
            <a:cxnLst/>
            <a:rect r="r" b="b" t="t" l="l"/>
            <a:pathLst>
              <a:path h="4933121" w="12858845">
                <a:moveTo>
                  <a:pt x="0" y="0"/>
                </a:moveTo>
                <a:lnTo>
                  <a:pt x="12858845" y="0"/>
                </a:lnTo>
                <a:lnTo>
                  <a:pt x="12858845" y="4933120"/>
                </a:lnTo>
                <a:lnTo>
                  <a:pt x="0" y="493312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5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577022" y="508053"/>
            <a:ext cx="4096174" cy="4331915"/>
            <a:chOff x="0" y="0"/>
            <a:chExt cx="1078828" cy="114091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78828" cy="1140916"/>
            </a:xfrm>
            <a:custGeom>
              <a:avLst/>
              <a:gdLst/>
              <a:ahLst/>
              <a:cxnLst/>
              <a:rect r="r" b="b" t="t" l="l"/>
              <a:pathLst>
                <a:path h="1140916" w="1078828">
                  <a:moveTo>
                    <a:pt x="134193" y="0"/>
                  </a:moveTo>
                  <a:lnTo>
                    <a:pt x="944635" y="0"/>
                  </a:lnTo>
                  <a:cubicBezTo>
                    <a:pt x="980225" y="0"/>
                    <a:pt x="1014358" y="14138"/>
                    <a:pt x="1039524" y="39304"/>
                  </a:cubicBezTo>
                  <a:cubicBezTo>
                    <a:pt x="1064690" y="64470"/>
                    <a:pt x="1078828" y="98603"/>
                    <a:pt x="1078828" y="134193"/>
                  </a:cubicBezTo>
                  <a:lnTo>
                    <a:pt x="1078828" y="1006723"/>
                  </a:lnTo>
                  <a:cubicBezTo>
                    <a:pt x="1078828" y="1080836"/>
                    <a:pt x="1018748" y="1140916"/>
                    <a:pt x="944635" y="1140916"/>
                  </a:cubicBezTo>
                  <a:lnTo>
                    <a:pt x="134193" y="1140916"/>
                  </a:lnTo>
                  <a:cubicBezTo>
                    <a:pt x="98603" y="1140916"/>
                    <a:pt x="64470" y="1126778"/>
                    <a:pt x="39304" y="1101612"/>
                  </a:cubicBezTo>
                  <a:cubicBezTo>
                    <a:pt x="14138" y="1076446"/>
                    <a:pt x="0" y="1042313"/>
                    <a:pt x="0" y="1006723"/>
                  </a:cubicBezTo>
                  <a:lnTo>
                    <a:pt x="0" y="134193"/>
                  </a:lnTo>
                  <a:cubicBezTo>
                    <a:pt x="0" y="98603"/>
                    <a:pt x="14138" y="64470"/>
                    <a:pt x="39304" y="39304"/>
                  </a:cubicBezTo>
                  <a:cubicBezTo>
                    <a:pt x="64470" y="14138"/>
                    <a:pt x="98603" y="0"/>
                    <a:pt x="134193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078828" cy="1169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577022" y="5355323"/>
            <a:ext cx="4096174" cy="4331915"/>
            <a:chOff x="0" y="0"/>
            <a:chExt cx="1078828" cy="114091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78828" cy="1140916"/>
            </a:xfrm>
            <a:custGeom>
              <a:avLst/>
              <a:gdLst/>
              <a:ahLst/>
              <a:cxnLst/>
              <a:rect r="r" b="b" t="t" l="l"/>
              <a:pathLst>
                <a:path h="1140916" w="1078828">
                  <a:moveTo>
                    <a:pt x="134193" y="0"/>
                  </a:moveTo>
                  <a:lnTo>
                    <a:pt x="944635" y="0"/>
                  </a:lnTo>
                  <a:cubicBezTo>
                    <a:pt x="980225" y="0"/>
                    <a:pt x="1014358" y="14138"/>
                    <a:pt x="1039524" y="39304"/>
                  </a:cubicBezTo>
                  <a:cubicBezTo>
                    <a:pt x="1064690" y="64470"/>
                    <a:pt x="1078828" y="98603"/>
                    <a:pt x="1078828" y="134193"/>
                  </a:cubicBezTo>
                  <a:lnTo>
                    <a:pt x="1078828" y="1006723"/>
                  </a:lnTo>
                  <a:cubicBezTo>
                    <a:pt x="1078828" y="1080836"/>
                    <a:pt x="1018748" y="1140916"/>
                    <a:pt x="944635" y="1140916"/>
                  </a:cubicBezTo>
                  <a:lnTo>
                    <a:pt x="134193" y="1140916"/>
                  </a:lnTo>
                  <a:cubicBezTo>
                    <a:pt x="98603" y="1140916"/>
                    <a:pt x="64470" y="1126778"/>
                    <a:pt x="39304" y="1101612"/>
                  </a:cubicBezTo>
                  <a:cubicBezTo>
                    <a:pt x="14138" y="1076446"/>
                    <a:pt x="0" y="1042313"/>
                    <a:pt x="0" y="1006723"/>
                  </a:cubicBezTo>
                  <a:lnTo>
                    <a:pt x="0" y="134193"/>
                  </a:lnTo>
                  <a:cubicBezTo>
                    <a:pt x="0" y="98603"/>
                    <a:pt x="14138" y="64470"/>
                    <a:pt x="39304" y="39304"/>
                  </a:cubicBezTo>
                  <a:cubicBezTo>
                    <a:pt x="64470" y="14138"/>
                    <a:pt x="98603" y="0"/>
                    <a:pt x="134193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078828" cy="1169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163126" y="508053"/>
            <a:ext cx="4096174" cy="4331915"/>
            <a:chOff x="0" y="0"/>
            <a:chExt cx="1078828" cy="114091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78828" cy="1140916"/>
            </a:xfrm>
            <a:custGeom>
              <a:avLst/>
              <a:gdLst/>
              <a:ahLst/>
              <a:cxnLst/>
              <a:rect r="r" b="b" t="t" l="l"/>
              <a:pathLst>
                <a:path h="1140916" w="1078828">
                  <a:moveTo>
                    <a:pt x="134193" y="0"/>
                  </a:moveTo>
                  <a:lnTo>
                    <a:pt x="944635" y="0"/>
                  </a:lnTo>
                  <a:cubicBezTo>
                    <a:pt x="980225" y="0"/>
                    <a:pt x="1014358" y="14138"/>
                    <a:pt x="1039524" y="39304"/>
                  </a:cubicBezTo>
                  <a:cubicBezTo>
                    <a:pt x="1064690" y="64470"/>
                    <a:pt x="1078828" y="98603"/>
                    <a:pt x="1078828" y="134193"/>
                  </a:cubicBezTo>
                  <a:lnTo>
                    <a:pt x="1078828" y="1006723"/>
                  </a:lnTo>
                  <a:cubicBezTo>
                    <a:pt x="1078828" y="1080836"/>
                    <a:pt x="1018748" y="1140916"/>
                    <a:pt x="944635" y="1140916"/>
                  </a:cubicBezTo>
                  <a:lnTo>
                    <a:pt x="134193" y="1140916"/>
                  </a:lnTo>
                  <a:cubicBezTo>
                    <a:pt x="98603" y="1140916"/>
                    <a:pt x="64470" y="1126778"/>
                    <a:pt x="39304" y="1101612"/>
                  </a:cubicBezTo>
                  <a:cubicBezTo>
                    <a:pt x="14138" y="1076446"/>
                    <a:pt x="0" y="1042313"/>
                    <a:pt x="0" y="1006723"/>
                  </a:cubicBezTo>
                  <a:lnTo>
                    <a:pt x="0" y="134193"/>
                  </a:lnTo>
                  <a:cubicBezTo>
                    <a:pt x="0" y="98603"/>
                    <a:pt x="14138" y="64470"/>
                    <a:pt x="39304" y="39304"/>
                  </a:cubicBezTo>
                  <a:cubicBezTo>
                    <a:pt x="64470" y="14138"/>
                    <a:pt x="98603" y="0"/>
                    <a:pt x="134193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078828" cy="1169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163126" y="5355323"/>
            <a:ext cx="4096174" cy="4331915"/>
            <a:chOff x="0" y="0"/>
            <a:chExt cx="1078828" cy="114091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78828" cy="1140916"/>
            </a:xfrm>
            <a:custGeom>
              <a:avLst/>
              <a:gdLst/>
              <a:ahLst/>
              <a:cxnLst/>
              <a:rect r="r" b="b" t="t" l="l"/>
              <a:pathLst>
                <a:path h="1140916" w="1078828">
                  <a:moveTo>
                    <a:pt x="134193" y="0"/>
                  </a:moveTo>
                  <a:lnTo>
                    <a:pt x="944635" y="0"/>
                  </a:lnTo>
                  <a:cubicBezTo>
                    <a:pt x="980225" y="0"/>
                    <a:pt x="1014358" y="14138"/>
                    <a:pt x="1039524" y="39304"/>
                  </a:cubicBezTo>
                  <a:cubicBezTo>
                    <a:pt x="1064690" y="64470"/>
                    <a:pt x="1078828" y="98603"/>
                    <a:pt x="1078828" y="134193"/>
                  </a:cubicBezTo>
                  <a:lnTo>
                    <a:pt x="1078828" y="1006723"/>
                  </a:lnTo>
                  <a:cubicBezTo>
                    <a:pt x="1078828" y="1080836"/>
                    <a:pt x="1018748" y="1140916"/>
                    <a:pt x="944635" y="1140916"/>
                  </a:cubicBezTo>
                  <a:lnTo>
                    <a:pt x="134193" y="1140916"/>
                  </a:lnTo>
                  <a:cubicBezTo>
                    <a:pt x="98603" y="1140916"/>
                    <a:pt x="64470" y="1126778"/>
                    <a:pt x="39304" y="1101612"/>
                  </a:cubicBezTo>
                  <a:cubicBezTo>
                    <a:pt x="14138" y="1076446"/>
                    <a:pt x="0" y="1042313"/>
                    <a:pt x="0" y="1006723"/>
                  </a:cubicBezTo>
                  <a:lnTo>
                    <a:pt x="0" y="134193"/>
                  </a:lnTo>
                  <a:cubicBezTo>
                    <a:pt x="0" y="98603"/>
                    <a:pt x="14138" y="64470"/>
                    <a:pt x="39304" y="39304"/>
                  </a:cubicBezTo>
                  <a:cubicBezTo>
                    <a:pt x="64470" y="14138"/>
                    <a:pt x="98603" y="0"/>
                    <a:pt x="134193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1078828" cy="1169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843842" y="754852"/>
            <a:ext cx="3562533" cy="2740408"/>
            <a:chOff x="0" y="0"/>
            <a:chExt cx="978955" cy="75304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78955" cy="753042"/>
            </a:xfrm>
            <a:custGeom>
              <a:avLst/>
              <a:gdLst/>
              <a:ahLst/>
              <a:cxnLst/>
              <a:rect r="r" b="b" t="t" l="l"/>
              <a:pathLst>
                <a:path h="753042" w="978955">
                  <a:moveTo>
                    <a:pt x="117350" y="0"/>
                  </a:moveTo>
                  <a:lnTo>
                    <a:pt x="861605" y="0"/>
                  </a:lnTo>
                  <a:cubicBezTo>
                    <a:pt x="926416" y="0"/>
                    <a:pt x="978955" y="52539"/>
                    <a:pt x="978955" y="117350"/>
                  </a:cubicBezTo>
                  <a:lnTo>
                    <a:pt x="978955" y="635692"/>
                  </a:lnTo>
                  <a:cubicBezTo>
                    <a:pt x="978955" y="666815"/>
                    <a:pt x="966592" y="696664"/>
                    <a:pt x="944584" y="718671"/>
                  </a:cubicBezTo>
                  <a:cubicBezTo>
                    <a:pt x="922577" y="740678"/>
                    <a:pt x="892729" y="753042"/>
                    <a:pt x="861605" y="753042"/>
                  </a:cubicBezTo>
                  <a:lnTo>
                    <a:pt x="117350" y="753042"/>
                  </a:lnTo>
                  <a:cubicBezTo>
                    <a:pt x="52539" y="753042"/>
                    <a:pt x="0" y="700503"/>
                    <a:pt x="0" y="635692"/>
                  </a:cubicBezTo>
                  <a:lnTo>
                    <a:pt x="0" y="117350"/>
                  </a:lnTo>
                  <a:cubicBezTo>
                    <a:pt x="0" y="86227"/>
                    <a:pt x="12364" y="56378"/>
                    <a:pt x="34371" y="34371"/>
                  </a:cubicBezTo>
                  <a:cubicBezTo>
                    <a:pt x="56378" y="12364"/>
                    <a:pt x="86227" y="0"/>
                    <a:pt x="117350" y="0"/>
                  </a:cubicBezTo>
                  <a:close/>
                </a:path>
              </a:pathLst>
            </a:custGeom>
            <a:blipFill>
              <a:blip r:embed="rId8"/>
              <a:stretch>
                <a:fillRect l="-10096" t="0" r="-10096" b="0"/>
              </a:stretch>
            </a:blipFill>
            <a:ln w="19050" cap="rnd">
              <a:solidFill>
                <a:srgbClr val="424242"/>
              </a:solidFill>
              <a:prstDash val="solid"/>
              <a:round/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8844161" y="5588464"/>
            <a:ext cx="3562533" cy="2740408"/>
            <a:chOff x="0" y="0"/>
            <a:chExt cx="978955" cy="75304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78955" cy="753042"/>
            </a:xfrm>
            <a:custGeom>
              <a:avLst/>
              <a:gdLst/>
              <a:ahLst/>
              <a:cxnLst/>
              <a:rect r="r" b="b" t="t" l="l"/>
              <a:pathLst>
                <a:path h="753042" w="978955">
                  <a:moveTo>
                    <a:pt x="117350" y="0"/>
                  </a:moveTo>
                  <a:lnTo>
                    <a:pt x="861605" y="0"/>
                  </a:lnTo>
                  <a:cubicBezTo>
                    <a:pt x="926416" y="0"/>
                    <a:pt x="978955" y="52539"/>
                    <a:pt x="978955" y="117350"/>
                  </a:cubicBezTo>
                  <a:lnTo>
                    <a:pt x="978955" y="635692"/>
                  </a:lnTo>
                  <a:cubicBezTo>
                    <a:pt x="978955" y="666815"/>
                    <a:pt x="966592" y="696664"/>
                    <a:pt x="944584" y="718671"/>
                  </a:cubicBezTo>
                  <a:cubicBezTo>
                    <a:pt x="922577" y="740678"/>
                    <a:pt x="892729" y="753042"/>
                    <a:pt x="861605" y="753042"/>
                  </a:cubicBezTo>
                  <a:lnTo>
                    <a:pt x="117350" y="753042"/>
                  </a:lnTo>
                  <a:cubicBezTo>
                    <a:pt x="52539" y="753042"/>
                    <a:pt x="0" y="700503"/>
                    <a:pt x="0" y="635692"/>
                  </a:cubicBezTo>
                  <a:lnTo>
                    <a:pt x="0" y="117350"/>
                  </a:lnTo>
                  <a:cubicBezTo>
                    <a:pt x="0" y="86227"/>
                    <a:pt x="12364" y="56378"/>
                    <a:pt x="34371" y="34371"/>
                  </a:cubicBezTo>
                  <a:cubicBezTo>
                    <a:pt x="56378" y="12364"/>
                    <a:pt x="86227" y="0"/>
                    <a:pt x="117350" y="0"/>
                  </a:cubicBezTo>
                  <a:close/>
                </a:path>
              </a:pathLst>
            </a:custGeom>
            <a:blipFill>
              <a:blip r:embed="rId9"/>
              <a:stretch>
                <a:fillRect l="-5842" t="0" r="-5842" b="0"/>
              </a:stretch>
            </a:blipFill>
            <a:ln w="19050" cap="rnd">
              <a:solidFill>
                <a:srgbClr val="424242"/>
              </a:solidFill>
              <a:prstDash val="solid"/>
              <a:round/>
            </a:ln>
          </p:spPr>
        </p:sp>
      </p:grpSp>
      <p:grpSp>
        <p:nvGrpSpPr>
          <p:cNvPr name="Group 22" id="22"/>
          <p:cNvGrpSpPr/>
          <p:nvPr/>
        </p:nvGrpSpPr>
        <p:grpSpPr>
          <a:xfrm rot="0">
            <a:off x="13429946" y="741194"/>
            <a:ext cx="3562533" cy="2740408"/>
            <a:chOff x="0" y="0"/>
            <a:chExt cx="978955" cy="75304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78955" cy="753042"/>
            </a:xfrm>
            <a:custGeom>
              <a:avLst/>
              <a:gdLst/>
              <a:ahLst/>
              <a:cxnLst/>
              <a:rect r="r" b="b" t="t" l="l"/>
              <a:pathLst>
                <a:path h="753042" w="978955">
                  <a:moveTo>
                    <a:pt x="117350" y="0"/>
                  </a:moveTo>
                  <a:lnTo>
                    <a:pt x="861605" y="0"/>
                  </a:lnTo>
                  <a:cubicBezTo>
                    <a:pt x="926416" y="0"/>
                    <a:pt x="978955" y="52539"/>
                    <a:pt x="978955" y="117350"/>
                  </a:cubicBezTo>
                  <a:lnTo>
                    <a:pt x="978955" y="635692"/>
                  </a:lnTo>
                  <a:cubicBezTo>
                    <a:pt x="978955" y="666815"/>
                    <a:pt x="966592" y="696664"/>
                    <a:pt x="944584" y="718671"/>
                  </a:cubicBezTo>
                  <a:cubicBezTo>
                    <a:pt x="922577" y="740678"/>
                    <a:pt x="892729" y="753042"/>
                    <a:pt x="861605" y="753042"/>
                  </a:cubicBezTo>
                  <a:lnTo>
                    <a:pt x="117350" y="753042"/>
                  </a:lnTo>
                  <a:cubicBezTo>
                    <a:pt x="52539" y="753042"/>
                    <a:pt x="0" y="700503"/>
                    <a:pt x="0" y="635692"/>
                  </a:cubicBezTo>
                  <a:lnTo>
                    <a:pt x="0" y="117350"/>
                  </a:lnTo>
                  <a:cubicBezTo>
                    <a:pt x="0" y="86227"/>
                    <a:pt x="12364" y="56378"/>
                    <a:pt x="34371" y="34371"/>
                  </a:cubicBezTo>
                  <a:cubicBezTo>
                    <a:pt x="56378" y="12364"/>
                    <a:pt x="86227" y="0"/>
                    <a:pt x="117350" y="0"/>
                  </a:cubicBezTo>
                  <a:close/>
                </a:path>
              </a:pathLst>
            </a:custGeom>
            <a:blipFill>
              <a:blip r:embed="rId10"/>
              <a:stretch>
                <a:fillRect l="-5842" t="0" r="-5842" b="0"/>
              </a:stretch>
            </a:blipFill>
            <a:ln w="19050" cap="rnd">
              <a:solidFill>
                <a:srgbClr val="424242"/>
              </a:solidFill>
              <a:prstDash val="solid"/>
              <a:round/>
            </a:ln>
          </p:spPr>
        </p:sp>
      </p:grpSp>
      <p:grpSp>
        <p:nvGrpSpPr>
          <p:cNvPr name="Group 24" id="24"/>
          <p:cNvGrpSpPr/>
          <p:nvPr/>
        </p:nvGrpSpPr>
        <p:grpSpPr>
          <a:xfrm rot="0">
            <a:off x="13429946" y="5588464"/>
            <a:ext cx="3562533" cy="2740408"/>
            <a:chOff x="0" y="0"/>
            <a:chExt cx="978955" cy="75304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978955" cy="753042"/>
            </a:xfrm>
            <a:custGeom>
              <a:avLst/>
              <a:gdLst/>
              <a:ahLst/>
              <a:cxnLst/>
              <a:rect r="r" b="b" t="t" l="l"/>
              <a:pathLst>
                <a:path h="753042" w="978955">
                  <a:moveTo>
                    <a:pt x="117350" y="0"/>
                  </a:moveTo>
                  <a:lnTo>
                    <a:pt x="861605" y="0"/>
                  </a:lnTo>
                  <a:cubicBezTo>
                    <a:pt x="926416" y="0"/>
                    <a:pt x="978955" y="52539"/>
                    <a:pt x="978955" y="117350"/>
                  </a:cubicBezTo>
                  <a:lnTo>
                    <a:pt x="978955" y="635692"/>
                  </a:lnTo>
                  <a:cubicBezTo>
                    <a:pt x="978955" y="666815"/>
                    <a:pt x="966592" y="696664"/>
                    <a:pt x="944584" y="718671"/>
                  </a:cubicBezTo>
                  <a:cubicBezTo>
                    <a:pt x="922577" y="740678"/>
                    <a:pt x="892729" y="753042"/>
                    <a:pt x="861605" y="753042"/>
                  </a:cubicBezTo>
                  <a:lnTo>
                    <a:pt x="117350" y="753042"/>
                  </a:lnTo>
                  <a:cubicBezTo>
                    <a:pt x="52539" y="753042"/>
                    <a:pt x="0" y="700503"/>
                    <a:pt x="0" y="635692"/>
                  </a:cubicBezTo>
                  <a:lnTo>
                    <a:pt x="0" y="117350"/>
                  </a:lnTo>
                  <a:cubicBezTo>
                    <a:pt x="0" y="86227"/>
                    <a:pt x="12364" y="56378"/>
                    <a:pt x="34371" y="34371"/>
                  </a:cubicBezTo>
                  <a:cubicBezTo>
                    <a:pt x="56378" y="12364"/>
                    <a:pt x="86227" y="0"/>
                    <a:pt x="117350" y="0"/>
                  </a:cubicBezTo>
                  <a:close/>
                </a:path>
              </a:pathLst>
            </a:custGeom>
            <a:blipFill>
              <a:blip r:embed="rId11"/>
              <a:stretch>
                <a:fillRect l="-5842" t="0" r="-5842" b="0"/>
              </a:stretch>
            </a:blipFill>
            <a:ln w="19050" cap="rnd">
              <a:solidFill>
                <a:srgbClr val="424242"/>
              </a:solidFill>
              <a:prstDash val="solid"/>
              <a:round/>
            </a:ln>
          </p:spPr>
        </p:sp>
      </p:grpSp>
      <p:sp>
        <p:nvSpPr>
          <p:cNvPr name="TextBox 26" id="26"/>
          <p:cNvSpPr txBox="true"/>
          <p:nvPr/>
        </p:nvSpPr>
        <p:spPr>
          <a:xfrm rot="0">
            <a:off x="1082315" y="4258272"/>
            <a:ext cx="5421288" cy="731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57"/>
              </a:lnSpc>
            </a:pPr>
            <a:r>
              <a:rPr lang="en-US" sz="5699" spc="-267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Componenets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577022" y="8715652"/>
            <a:ext cx="4096174" cy="494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0"/>
              </a:lnSpc>
            </a:pPr>
            <a:r>
              <a:rPr lang="en-US" b="true" sz="2000" spc="-94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 PUSH BUTTONS</a:t>
            </a:r>
          </a:p>
          <a:p>
            <a:pPr algn="ctr">
              <a:lnSpc>
                <a:spcPts val="1880"/>
              </a:lnSpc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13163126" y="3868382"/>
            <a:ext cx="4096174" cy="25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0"/>
              </a:lnSpc>
            </a:pPr>
            <a:r>
              <a:rPr lang="en-US" b="true" sz="2000" spc="-94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7-SEGMENT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163126" y="8715652"/>
            <a:ext cx="4096174" cy="494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0"/>
              </a:lnSpc>
            </a:pPr>
            <a:r>
              <a:rPr lang="en-US" b="true" sz="2000" spc="-94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 INDICATOR LED</a:t>
            </a:r>
          </a:p>
          <a:p>
            <a:pPr algn="ctr">
              <a:lnSpc>
                <a:spcPts val="1880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8577022" y="4020465"/>
            <a:ext cx="4096174" cy="43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1"/>
              </a:lnSpc>
            </a:pPr>
            <a:r>
              <a:rPr lang="en-US" sz="1800" spc="-84">
                <a:solidFill>
                  <a:srgbClr val="424242"/>
                </a:solidFill>
                <a:latin typeface="Open Sauce"/>
                <a:ea typeface="Open Sauce"/>
                <a:cs typeface="Open Sauce"/>
                <a:sym typeface="Open Sauce"/>
              </a:rPr>
              <a:t>LCD DISPLAY</a:t>
            </a:r>
          </a:p>
          <a:p>
            <a:pPr algn="ctr">
              <a:lnSpc>
                <a:spcPts val="1691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636746" y="9020968"/>
            <a:ext cx="2420337" cy="802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Usmonov Mahmudkhon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5471" y="592109"/>
            <a:ext cx="2285181" cy="1283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42"/>
              </a:lnSpc>
              <a:spcBef>
                <a:spcPct val="0"/>
              </a:spcBef>
            </a:pPr>
            <a:r>
              <a:rPr lang="en-US" b="true" sz="7601" spc="-304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Links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44551" y="2976538"/>
            <a:ext cx="4331234" cy="695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3"/>
              </a:lnSpc>
              <a:spcBef>
                <a:spcPct val="0"/>
              </a:spcBef>
            </a:pPr>
            <a:r>
              <a:rPr lang="en-US" b="true" sz="4102" i="true" spc="-164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Project-website: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927248" y="2974541"/>
            <a:ext cx="5430143" cy="645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61"/>
              </a:lnSpc>
              <a:spcBef>
                <a:spcPct val="0"/>
              </a:spcBef>
            </a:pPr>
            <a:r>
              <a:rPr lang="en-US" sz="3829" spc="-153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https://iot-doc.netlify.app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89565" y="4156840"/>
            <a:ext cx="1704752" cy="70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en-US" b="true" sz="4100" i="true" spc="-164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Github: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61191" y="4249070"/>
            <a:ext cx="9962257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spc="-14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https://github.com/UsmanovMahmudkhan/Iot-doc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17718" y="5424300"/>
            <a:ext cx="3799433" cy="70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en-US" b="true" sz="4100" i="true" spc="-164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Documentation: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52278" y="5568445"/>
            <a:ext cx="11431935" cy="455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  <a:spcBef>
                <a:spcPct val="0"/>
              </a:spcBef>
            </a:pPr>
            <a:r>
              <a:rPr lang="en-US" sz="2700" spc="-10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https://github.com/UsmanovMahmudkhan/Iot-doc/blob/main/README.md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26598" y="6691760"/>
            <a:ext cx="2604492" cy="705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9"/>
              </a:lnSpc>
              <a:spcBef>
                <a:spcPct val="0"/>
              </a:spcBef>
            </a:pPr>
            <a:r>
              <a:rPr lang="en-US" b="true" sz="4099" i="true" spc="-163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Live-demo: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115677" y="6835905"/>
            <a:ext cx="7852618" cy="455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 spc="-10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https://wokwi.com/projects/449468602181139457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44551" y="7883021"/>
            <a:ext cx="3530873" cy="70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en-US" b="true" sz="4100" i="true" spc="-164">
                <a:solidFill>
                  <a:srgbClr val="00000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Api-reference: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096043" y="7938583"/>
            <a:ext cx="7092553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144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https://iot-doc.netlify.app/docs/api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6746" y="9020968"/>
            <a:ext cx="2420337" cy="802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1"/>
              </a:lnSpc>
            </a:pPr>
            <a:r>
              <a:rPr lang="en-US" sz="2351" spc="-110" b="true">
                <a:solidFill>
                  <a:srgbClr val="42424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Usmonov Mahmudkhon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0D7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700000">
            <a:off x="-2109444" y="5046072"/>
            <a:ext cx="9290530" cy="6858100"/>
          </a:xfrm>
          <a:custGeom>
            <a:avLst/>
            <a:gdLst/>
            <a:ahLst/>
            <a:cxnLst/>
            <a:rect r="r" b="b" t="t" l="l"/>
            <a:pathLst>
              <a:path h="6858100" w="9290530">
                <a:moveTo>
                  <a:pt x="9290530" y="0"/>
                </a:moveTo>
                <a:lnTo>
                  <a:pt x="0" y="0"/>
                </a:lnTo>
                <a:lnTo>
                  <a:pt x="0" y="6858101"/>
                </a:lnTo>
                <a:lnTo>
                  <a:pt x="9290530" y="6858101"/>
                </a:lnTo>
                <a:lnTo>
                  <a:pt x="929053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53566" y="647822"/>
            <a:ext cx="644940" cy="644940"/>
          </a:xfrm>
          <a:custGeom>
            <a:avLst/>
            <a:gdLst/>
            <a:ahLst/>
            <a:cxnLst/>
            <a:rect r="r" b="b" t="t" l="l"/>
            <a:pathLst>
              <a:path h="644940" w="644940">
                <a:moveTo>
                  <a:pt x="0" y="0"/>
                </a:moveTo>
                <a:lnTo>
                  <a:pt x="644939" y="0"/>
                </a:lnTo>
                <a:lnTo>
                  <a:pt x="644939" y="644940"/>
                </a:lnTo>
                <a:lnTo>
                  <a:pt x="0" y="6449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592054" y="970292"/>
            <a:ext cx="8797534" cy="8385207"/>
            <a:chOff x="0" y="0"/>
            <a:chExt cx="2317046" cy="22084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17046" cy="2208450"/>
            </a:xfrm>
            <a:custGeom>
              <a:avLst/>
              <a:gdLst/>
              <a:ahLst/>
              <a:cxnLst/>
              <a:rect r="r" b="b" t="t" l="l"/>
              <a:pathLst>
                <a:path h="2208450" w="2317046">
                  <a:moveTo>
                    <a:pt x="81841" y="0"/>
                  </a:moveTo>
                  <a:lnTo>
                    <a:pt x="2235205" y="0"/>
                  </a:lnTo>
                  <a:cubicBezTo>
                    <a:pt x="2280405" y="0"/>
                    <a:pt x="2317046" y="36641"/>
                    <a:pt x="2317046" y="81841"/>
                  </a:cubicBezTo>
                  <a:lnTo>
                    <a:pt x="2317046" y="2126609"/>
                  </a:lnTo>
                  <a:cubicBezTo>
                    <a:pt x="2317046" y="2171808"/>
                    <a:pt x="2280405" y="2208450"/>
                    <a:pt x="2235205" y="2208450"/>
                  </a:cubicBezTo>
                  <a:lnTo>
                    <a:pt x="81841" y="2208450"/>
                  </a:lnTo>
                  <a:cubicBezTo>
                    <a:pt x="36641" y="2208450"/>
                    <a:pt x="0" y="2171808"/>
                    <a:pt x="0" y="2126609"/>
                  </a:cubicBezTo>
                  <a:lnTo>
                    <a:pt x="0" y="81841"/>
                  </a:lnTo>
                  <a:cubicBezTo>
                    <a:pt x="0" y="36641"/>
                    <a:pt x="36641" y="0"/>
                    <a:pt x="81841" y="0"/>
                  </a:cubicBezTo>
                  <a:close/>
                </a:path>
              </a:pathLst>
            </a:custGeom>
            <a:solidFill>
              <a:srgbClr val="D0D7DD"/>
            </a:solidFill>
            <a:ln w="19050" cap="rnd">
              <a:solidFill>
                <a:srgbClr val="42424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2317046" cy="2237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15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9341855" y="1557536"/>
            <a:ext cx="1752370" cy="1752370"/>
          </a:xfrm>
          <a:custGeom>
            <a:avLst/>
            <a:gdLst/>
            <a:ahLst/>
            <a:cxnLst/>
            <a:rect r="r" b="b" t="t" l="l"/>
            <a:pathLst>
              <a:path h="1752370" w="1752370">
                <a:moveTo>
                  <a:pt x="0" y="0"/>
                </a:moveTo>
                <a:lnTo>
                  <a:pt x="1752371" y="0"/>
                </a:lnTo>
                <a:lnTo>
                  <a:pt x="1752371" y="1752371"/>
                </a:lnTo>
                <a:lnTo>
                  <a:pt x="0" y="17523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144000" y="7002836"/>
            <a:ext cx="2186470" cy="1399341"/>
          </a:xfrm>
          <a:custGeom>
            <a:avLst/>
            <a:gdLst/>
            <a:ahLst/>
            <a:cxnLst/>
            <a:rect r="r" b="b" t="t" l="l"/>
            <a:pathLst>
              <a:path h="1399341" w="2186470">
                <a:moveTo>
                  <a:pt x="0" y="0"/>
                </a:moveTo>
                <a:lnTo>
                  <a:pt x="2186470" y="0"/>
                </a:lnTo>
                <a:lnTo>
                  <a:pt x="2186470" y="1399341"/>
                </a:lnTo>
                <a:lnTo>
                  <a:pt x="0" y="13993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144000" y="4335267"/>
            <a:ext cx="2265724" cy="1583807"/>
          </a:xfrm>
          <a:custGeom>
            <a:avLst/>
            <a:gdLst/>
            <a:ahLst/>
            <a:cxnLst/>
            <a:rect r="r" b="b" t="t" l="l"/>
            <a:pathLst>
              <a:path h="1583807" w="2265724">
                <a:moveTo>
                  <a:pt x="0" y="0"/>
                </a:moveTo>
                <a:lnTo>
                  <a:pt x="2265724" y="0"/>
                </a:lnTo>
                <a:lnTo>
                  <a:pt x="2265724" y="1583807"/>
                </a:lnTo>
                <a:lnTo>
                  <a:pt x="0" y="15838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757389" y="1481961"/>
            <a:ext cx="5140506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spc="-122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Solution 01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757389" y="4149530"/>
            <a:ext cx="5140506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spc="-122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Solution 02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757389" y="2235284"/>
            <a:ext cx="4985294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-94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Sound feedback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757389" y="4902853"/>
            <a:ext cx="4985294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-94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Pressure sensor integration (HX711), slip detection logic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757389" y="6817098"/>
            <a:ext cx="5140506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spc="-122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Solution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757389" y="7570421"/>
            <a:ext cx="4985294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-94">
                <a:solidFill>
                  <a:srgbClr val="424242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Non-blocking audio alerts, pressure data visualization.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75526" y="650408"/>
            <a:ext cx="1720589" cy="11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8"/>
              </a:lnSpc>
            </a:pPr>
            <a:r>
              <a:rPr lang="en-US" sz="3477" spc="-163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PulsNet</a:t>
            </a:r>
          </a:p>
          <a:p>
            <a:pPr algn="l">
              <a:lnSpc>
                <a:spcPts val="4868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265399" y="6115124"/>
            <a:ext cx="5516698" cy="2414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29"/>
              </a:lnSpc>
            </a:pPr>
            <a:r>
              <a:rPr lang="en-US" sz="6627" spc="-311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Shipulin </a:t>
            </a:r>
          </a:p>
          <a:p>
            <a:pPr algn="l">
              <a:lnSpc>
                <a:spcPts val="6229"/>
              </a:lnSpc>
            </a:pPr>
            <a:r>
              <a:rPr lang="en-US" sz="6627" spc="-311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Arslan </a:t>
            </a:r>
          </a:p>
          <a:p>
            <a:pPr algn="l">
              <a:lnSpc>
                <a:spcPts val="6229"/>
              </a:lnSpc>
            </a:pPr>
            <a:r>
              <a:rPr lang="en-US" sz="6627" spc="-311" b="true">
                <a:solidFill>
                  <a:srgbClr val="42424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25040200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DAG73FLMNOQ</dc:identifier>
  <dcterms:modified xsi:type="dcterms:W3CDTF">2011-08-01T06:04:30Z</dcterms:modified>
  <cp:revision>1</cp:revision>
  <dc:title>Smart Blind Shoes</dc:title>
</cp:coreProperties>
</file>

<file path=docProps/thumbnail.jpeg>
</file>